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294" r:id="rId2"/>
    <p:sldId id="295" r:id="rId3"/>
    <p:sldId id="302" r:id="rId4"/>
    <p:sldId id="300" r:id="rId5"/>
    <p:sldId id="293" r:id="rId6"/>
    <p:sldId id="311" r:id="rId7"/>
    <p:sldId id="297" r:id="rId8"/>
    <p:sldId id="299" r:id="rId9"/>
    <p:sldId id="298" r:id="rId10"/>
    <p:sldId id="313" r:id="rId11"/>
    <p:sldId id="314" r:id="rId12"/>
    <p:sldId id="317" r:id="rId13"/>
    <p:sldId id="315" r:id="rId14"/>
    <p:sldId id="316" r:id="rId15"/>
    <p:sldId id="318" r:id="rId16"/>
    <p:sldId id="321" r:id="rId17"/>
    <p:sldId id="322" r:id="rId18"/>
    <p:sldId id="323" r:id="rId19"/>
    <p:sldId id="325" r:id="rId20"/>
    <p:sldId id="324" r:id="rId21"/>
    <p:sldId id="319" r:id="rId22"/>
    <p:sldId id="278" r:id="rId23"/>
    <p:sldId id="292" r:id="rId24"/>
    <p:sldId id="290" r:id="rId25"/>
    <p:sldId id="288" r:id="rId26"/>
    <p:sldId id="303" r:id="rId27"/>
    <p:sldId id="304" r:id="rId28"/>
    <p:sldId id="305" r:id="rId29"/>
    <p:sldId id="307" r:id="rId30"/>
    <p:sldId id="306" r:id="rId31"/>
    <p:sldId id="308" r:id="rId32"/>
    <p:sldId id="309" r:id="rId33"/>
    <p:sldId id="310" r:id="rId34"/>
    <p:sldId id="289" r:id="rId35"/>
    <p:sldId id="326" r:id="rId36"/>
    <p:sldId id="327" r:id="rId37"/>
    <p:sldId id="328" r:id="rId38"/>
    <p:sldId id="329" r:id="rId39"/>
    <p:sldId id="332" r:id="rId40"/>
    <p:sldId id="330" r:id="rId41"/>
    <p:sldId id="333" r:id="rId42"/>
    <p:sldId id="280" r:id="rId43"/>
    <p:sldId id="331" r:id="rId44"/>
    <p:sldId id="285" r:id="rId45"/>
    <p:sldId id="266" r:id="rId46"/>
    <p:sldId id="267" r:id="rId47"/>
    <p:sldId id="268" r:id="rId48"/>
    <p:sldId id="269" r:id="rId49"/>
    <p:sldId id="272" r:id="rId50"/>
    <p:sldId id="270" r:id="rId51"/>
    <p:sldId id="273" r:id="rId52"/>
    <p:sldId id="274" r:id="rId53"/>
    <p:sldId id="275" r:id="rId54"/>
    <p:sldId id="271" r:id="rId55"/>
    <p:sldId id="276" r:id="rId56"/>
    <p:sldId id="277" r:id="rId57"/>
    <p:sldId id="259" r:id="rId58"/>
    <p:sldId id="260" r:id="rId59"/>
    <p:sldId id="261" r:id="rId60"/>
    <p:sldId id="257" r:id="rId61"/>
    <p:sldId id="264" r:id="rId62"/>
    <p:sldId id="258" r:id="rId63"/>
    <p:sldId id="262" r:id="rId64"/>
    <p:sldId id="263" r:id="rId6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DDEF"/>
    <a:srgbClr val="FF4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580"/>
  </p:normalViewPr>
  <p:slideViewPr>
    <p:cSldViewPr snapToGrid="0" snapToObjects="1" showGuides="1">
      <p:cViewPr>
        <p:scale>
          <a:sx n="70" d="100"/>
          <a:sy n="70" d="100"/>
        </p:scale>
        <p:origin x="3080" y="19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>
        <p:scale>
          <a:sx n="162" d="100"/>
          <a:sy n="162" d="100"/>
        </p:scale>
        <p:origin x="1072" y="-16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handoutMaster" Target="handoutMasters/handoutMaster1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EF3290-B8D7-2A4C-B12A-EB612A087B58}" type="datetimeFigureOut">
              <a:rPr kumimoji="1" lang="ko-KR" altLang="en-US" smtClean="0"/>
              <a:t>2016. 12. 19.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B649D-C711-1042-987C-71A2844AA6E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42633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2CF7D2-297B-9C44-A413-EB80B62DA27D}" type="datetimeFigureOut">
              <a:rPr kumimoji="1" lang="ko-KR" altLang="en-US" smtClean="0"/>
              <a:t>2016. 12. 19.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E35F1-938F-A64E-91E1-423EEB8018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526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329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8175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0067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3153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4444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1544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0812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09499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834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9760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1391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9369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5619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0972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92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3243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2897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9968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7046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140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040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2029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1172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2016. 12. 19.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8643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2016. 12. 19.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3547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2016. 12. 19.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9630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2016. 12. 19.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7293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2016. 12. 19.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0196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2016. 12. 19.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189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DD4F0-4385-CA49-8578-629ACA7B3AA3}" type="datetimeFigureOut">
              <a:rPr kumimoji="1" lang="ko-KR" altLang="en-US" smtClean="0"/>
              <a:t>2016. 12. 19.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1659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2.jpg"/><Relationship Id="rId6" Type="http://schemas.openxmlformats.org/officeDocument/2006/relationships/image" Target="../media/image3.png"/><Relationship Id="rId7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3.wdp"/><Relationship Id="rId5" Type="http://schemas.openxmlformats.org/officeDocument/2006/relationships/image" Target="../media/image8.png"/><Relationship Id="rId6" Type="http://schemas.openxmlformats.org/officeDocument/2006/relationships/image" Target="../media/image2.jpg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microsoft.com/office/2007/relationships/hdphoto" Target="../media/hdphoto8.wdp"/><Relationship Id="rId13" Type="http://schemas.openxmlformats.org/officeDocument/2006/relationships/image" Target="../media/image4.png"/><Relationship Id="rId14" Type="http://schemas.microsoft.com/office/2007/relationships/hdphoto" Target="../media/hdphoto2.wdp"/><Relationship Id="rId15" Type="http://schemas.microsoft.com/office/2007/relationships/hdphoto" Target="../media/hdphoto9.wdp"/><Relationship Id="rId16" Type="http://schemas.openxmlformats.org/officeDocument/2006/relationships/image" Target="../media/image16.png"/><Relationship Id="rId17" Type="http://schemas.microsoft.com/office/2007/relationships/hdphoto" Target="../media/hdphoto10.wdp"/><Relationship Id="rId18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microsoft.com/office/2007/relationships/hdphoto" Target="../media/hdphoto4.wdp"/><Relationship Id="rId6" Type="http://schemas.microsoft.com/office/2007/relationships/hdphoto" Target="../media/hdphoto5.wdp"/><Relationship Id="rId7" Type="http://schemas.microsoft.com/office/2007/relationships/hdphoto" Target="../media/hdphoto6.wdp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microsoft.com/office/2007/relationships/hdphoto" Target="../media/hdphoto7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microsoft.com/office/2007/relationships/hdphoto" Target="../media/hdphoto1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microsoft.com/office/2007/relationships/hdphoto" Target="../media/hdphoto1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microsoft.com/office/2007/relationships/hdphoto" Target="../media/hdphoto12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microsoft.com/office/2007/relationships/hdphoto" Target="../media/hdphoto12.wdp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microsoft.com/office/2007/relationships/hdphoto" Target="../media/hdphoto12.wdp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microsoft.com/office/2007/relationships/hdphoto" Target="../media/hdphoto12.wdp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/>
          <p:cNvCxnSpPr/>
          <p:nvPr/>
        </p:nvCxnSpPr>
        <p:spPr>
          <a:xfrm flipV="1">
            <a:off x="3321934" y="752354"/>
            <a:ext cx="0" cy="39238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/>
          <p:cNvCxnSpPr/>
          <p:nvPr/>
        </p:nvCxnSpPr>
        <p:spPr>
          <a:xfrm flipH="1">
            <a:off x="3321935" y="4676172"/>
            <a:ext cx="406271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4966761" y="467617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진행 레벨</a:t>
            </a:r>
            <a:endParaRPr kumimoji="1" lang="ko-KR" altLang="en-US"/>
          </a:p>
        </p:txBody>
      </p:sp>
      <p:sp>
        <p:nvSpPr>
          <p:cNvPr id="10" name="텍스트 상자 9"/>
          <p:cNvSpPr txBox="1"/>
          <p:nvPr/>
        </p:nvSpPr>
        <p:spPr>
          <a:xfrm>
            <a:off x="2860269" y="1979270"/>
            <a:ext cx="461665" cy="14699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ko-KR" altLang="en-US" smtClean="0"/>
              <a:t>요구 경험치</a:t>
            </a:r>
            <a:endParaRPr kumimoji="1" lang="ko-KR" altLang="en-US"/>
          </a:p>
        </p:txBody>
      </p:sp>
      <p:sp>
        <p:nvSpPr>
          <p:cNvPr id="11" name="호 10"/>
          <p:cNvSpPr/>
          <p:nvPr/>
        </p:nvSpPr>
        <p:spPr>
          <a:xfrm rot="5400000">
            <a:off x="2673751" y="3345083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호 11"/>
          <p:cNvSpPr/>
          <p:nvPr/>
        </p:nvSpPr>
        <p:spPr>
          <a:xfrm rot="5400000">
            <a:off x="3321935" y="2696900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호 12"/>
          <p:cNvSpPr/>
          <p:nvPr/>
        </p:nvSpPr>
        <p:spPr>
          <a:xfrm rot="5400000">
            <a:off x="3970117" y="2048717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호 13"/>
          <p:cNvSpPr/>
          <p:nvPr/>
        </p:nvSpPr>
        <p:spPr>
          <a:xfrm rot="5400000">
            <a:off x="4618299" y="1400534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호 14"/>
          <p:cNvSpPr/>
          <p:nvPr/>
        </p:nvSpPr>
        <p:spPr>
          <a:xfrm rot="5400000">
            <a:off x="5266481" y="752351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호 15"/>
          <p:cNvSpPr/>
          <p:nvPr/>
        </p:nvSpPr>
        <p:spPr>
          <a:xfrm rot="5400000">
            <a:off x="5914663" y="104168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연결선[R] 18"/>
          <p:cNvCxnSpPr>
            <a:stCxn id="16" idx="0"/>
            <a:endCxn id="11" idx="2"/>
          </p:cNvCxnSpPr>
          <p:nvPr/>
        </p:nvCxnSpPr>
        <p:spPr>
          <a:xfrm flipH="1">
            <a:off x="3321933" y="752350"/>
            <a:ext cx="3889095" cy="3889098"/>
          </a:xfrm>
          <a:prstGeom prst="line">
            <a:avLst/>
          </a:prstGeom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왼쪽 화살표[L] 22"/>
          <p:cNvSpPr/>
          <p:nvPr/>
        </p:nvSpPr>
        <p:spPr>
          <a:xfrm>
            <a:off x="4648221" y="3185253"/>
            <a:ext cx="758758" cy="389106"/>
          </a:xfrm>
          <a:prstGeom prst="lef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텍스트 상자 23"/>
          <p:cNvSpPr txBox="1"/>
          <p:nvPr/>
        </p:nvSpPr>
        <p:spPr>
          <a:xfrm>
            <a:off x="5512258" y="3021916"/>
            <a:ext cx="328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B</a:t>
            </a:r>
            <a:r>
              <a:rPr kumimoji="1" lang="ko-KR" altLang="en-US" dirty="0" smtClean="0"/>
              <a:t>지역에서 </a:t>
            </a:r>
            <a:r>
              <a:rPr kumimoji="1" lang="en-US" altLang="ko-KR" dirty="0" smtClean="0"/>
              <a:t>C</a:t>
            </a:r>
            <a:r>
              <a:rPr kumimoji="1" lang="ko-KR" altLang="en-US" dirty="0" smtClean="0"/>
              <a:t>지역 퀘스트를</a:t>
            </a:r>
            <a:endParaRPr kumimoji="1" lang="en-US" altLang="ko-KR" dirty="0" smtClean="0"/>
          </a:p>
          <a:p>
            <a:r>
              <a:rPr kumimoji="1" lang="ko-KR" altLang="en-US" dirty="0" smtClean="0"/>
              <a:t>진행하기 위한 최소 레벨 요구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3643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1" y="947589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대기상태</a:t>
            </a:r>
            <a:endParaRPr kumimoji="1" lang="en-US" altLang="ko-KR" sz="2000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Idle </a:t>
            </a:r>
            <a:r>
              <a:rPr kumimoji="1"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재생</a:t>
            </a:r>
            <a:endParaRPr kumimoji="1"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다이아몬드 31"/>
          <p:cNvSpPr/>
          <p:nvPr/>
        </p:nvSpPr>
        <p:spPr>
          <a:xfrm>
            <a:off x="2161580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공격 행위를</a:t>
            </a:r>
            <a:endParaRPr kumimoji="1" lang="en-US" altLang="ko-KR" sz="16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당했는가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33" name="다이아몬드 32"/>
          <p:cNvSpPr/>
          <p:nvPr/>
        </p:nvSpPr>
        <p:spPr>
          <a:xfrm>
            <a:off x="4894659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해당 공격의</a:t>
            </a:r>
            <a:endParaRPr kumimoji="1" lang="en-US" altLang="ko-KR" sz="1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강타가 </a:t>
            </a:r>
            <a:r>
              <a:rPr kumimoji="1" lang="en-US" altLang="ko-KR" sz="1400" b="1" dirty="0" smtClean="0">
                <a:solidFill>
                  <a:sysClr val="windowText" lastClr="000000"/>
                </a:solidFill>
              </a:rPr>
              <a:t>X</a:t>
            </a:r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을</a:t>
            </a:r>
            <a:endParaRPr kumimoji="1" lang="en-US" altLang="ko-KR" sz="1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넘는가</a:t>
            </a:r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35" name="직선 화살표 연결선 34"/>
          <p:cNvCxnSpPr>
            <a:stCxn id="28" idx="3"/>
            <a:endCxn id="32" idx="1"/>
          </p:cNvCxnSpPr>
          <p:nvPr/>
        </p:nvCxnSpPr>
        <p:spPr>
          <a:xfrm>
            <a:off x="1714501" y="1341289"/>
            <a:ext cx="4470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32" idx="3"/>
            <a:endCxn id="33" idx="1"/>
          </p:cNvCxnSpPr>
          <p:nvPr/>
        </p:nvCxnSpPr>
        <p:spPr>
          <a:xfrm>
            <a:off x="4447580" y="1341289"/>
            <a:ext cx="447079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659930" y="2683264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텍스트 상자 41"/>
          <p:cNvSpPr txBox="1"/>
          <p:nvPr/>
        </p:nvSpPr>
        <p:spPr>
          <a:xfrm>
            <a:off x="2161580" y="2498598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YES</a:t>
            </a:r>
            <a:endParaRPr kumimoji="1" lang="ko-KR" altLang="en-US" dirty="0"/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1659930" y="3000766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텍스트 상자 44"/>
          <p:cNvSpPr txBox="1"/>
          <p:nvPr/>
        </p:nvSpPr>
        <p:spPr>
          <a:xfrm>
            <a:off x="2161580" y="281610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NO</a:t>
            </a:r>
            <a:endParaRPr kumimoji="1" lang="ko-KR" altLang="en-US" dirty="0"/>
          </a:p>
        </p:txBody>
      </p:sp>
      <p:sp>
        <p:nvSpPr>
          <p:cNvPr id="46" name="다이아몬드 45"/>
          <p:cNvSpPr/>
          <p:nvPr/>
        </p:nvSpPr>
        <p:spPr>
          <a:xfrm>
            <a:off x="7627738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해당 공격의</a:t>
            </a:r>
            <a:endParaRPr kumimoji="1" lang="en-US" altLang="ko-KR" sz="1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강타가 </a:t>
            </a:r>
            <a:r>
              <a:rPr kumimoji="1" lang="en-US" altLang="ko-KR" sz="1400" b="1" dirty="0" smtClean="0">
                <a:solidFill>
                  <a:sysClr val="windowText" lastClr="000000"/>
                </a:solidFill>
              </a:rPr>
              <a:t>Y</a:t>
            </a:r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을</a:t>
            </a:r>
            <a:endParaRPr kumimoji="1" lang="en-US" altLang="ko-KR" sz="1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넘는가</a:t>
            </a:r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47" name="직선 화살표 연결선 46"/>
          <p:cNvCxnSpPr>
            <a:stCxn id="33" idx="3"/>
          </p:cNvCxnSpPr>
          <p:nvPr/>
        </p:nvCxnSpPr>
        <p:spPr>
          <a:xfrm>
            <a:off x="7180659" y="1341289"/>
            <a:ext cx="53459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[E] 49"/>
          <p:cNvCxnSpPr>
            <a:stCxn id="32" idx="2"/>
            <a:endCxn id="28" idx="2"/>
          </p:cNvCxnSpPr>
          <p:nvPr/>
        </p:nvCxnSpPr>
        <p:spPr>
          <a:xfrm rot="5400000" flipH="1">
            <a:off x="1936452" y="655789"/>
            <a:ext cx="288927" cy="2447329"/>
          </a:xfrm>
          <a:prstGeom prst="bentConnector3">
            <a:avLst>
              <a:gd name="adj1" fmla="val -7912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33" idx="2"/>
          </p:cNvCxnSpPr>
          <p:nvPr/>
        </p:nvCxnSpPr>
        <p:spPr>
          <a:xfrm>
            <a:off x="6037659" y="2023916"/>
            <a:ext cx="0" cy="7003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문서 63"/>
          <p:cNvSpPr/>
          <p:nvPr/>
        </p:nvSpPr>
        <p:spPr>
          <a:xfrm>
            <a:off x="7926408" y="272424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 smtClean="0">
                <a:solidFill>
                  <a:prstClr val="black"/>
                </a:solidFill>
              </a:rPr>
              <a:t>밀려남 상태</a:t>
            </a:r>
            <a:endParaRPr kumimoji="1" lang="en-US" altLang="ko-KR" sz="2000" dirty="0">
              <a:solidFill>
                <a:prstClr val="black"/>
              </a:solidFill>
            </a:endParaRPr>
          </a:p>
        </p:txBody>
      </p:sp>
      <p:cxnSp>
        <p:nvCxnSpPr>
          <p:cNvPr id="65" name="직선 화살표 연결선 64"/>
          <p:cNvCxnSpPr>
            <a:stCxn id="46" idx="2"/>
            <a:endCxn id="64" idx="0"/>
          </p:cNvCxnSpPr>
          <p:nvPr/>
        </p:nvCxnSpPr>
        <p:spPr>
          <a:xfrm>
            <a:off x="8770738" y="2023916"/>
            <a:ext cx="12920" cy="7003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/>
          <p:cNvSpPr/>
          <p:nvPr/>
        </p:nvSpPr>
        <p:spPr>
          <a:xfrm>
            <a:off x="10360816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해당 공격의</a:t>
            </a:r>
            <a:endParaRPr kumimoji="1" lang="en-US" altLang="ko-KR" sz="1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강타가 </a:t>
            </a:r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Y</a:t>
            </a:r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을</a:t>
            </a:r>
            <a:endParaRPr kumimoji="1" lang="en-US" altLang="ko-KR" sz="1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넘는가</a:t>
            </a:r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67" name="문서 66"/>
          <p:cNvSpPr/>
          <p:nvPr/>
        </p:nvSpPr>
        <p:spPr>
          <a:xfrm>
            <a:off x="10659486" y="272424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 smtClean="0">
                <a:solidFill>
                  <a:prstClr val="black"/>
                </a:solidFill>
              </a:rPr>
              <a:t>넘어짐 상태</a:t>
            </a:r>
            <a:endParaRPr kumimoji="1" lang="en-US" altLang="ko-KR" sz="2000" dirty="0">
              <a:solidFill>
                <a:prstClr val="black"/>
              </a:solidFill>
            </a:endParaRPr>
          </a:p>
        </p:txBody>
      </p:sp>
      <p:cxnSp>
        <p:nvCxnSpPr>
          <p:cNvPr id="69" name="직선 화살표 연결선 68"/>
          <p:cNvCxnSpPr>
            <a:stCxn id="46" idx="3"/>
            <a:endCxn id="66" idx="1"/>
          </p:cNvCxnSpPr>
          <p:nvPr/>
        </p:nvCxnSpPr>
        <p:spPr>
          <a:xfrm>
            <a:off x="9913738" y="1341289"/>
            <a:ext cx="447078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66" idx="2"/>
            <a:endCxn id="67" idx="0"/>
          </p:cNvCxnSpPr>
          <p:nvPr/>
        </p:nvCxnSpPr>
        <p:spPr>
          <a:xfrm>
            <a:off x="11503816" y="2023916"/>
            <a:ext cx="12920" cy="70032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4" idx="1"/>
          </p:cNvCxnSpPr>
          <p:nvPr/>
        </p:nvCxnSpPr>
        <p:spPr>
          <a:xfrm flipH="1">
            <a:off x="6894909" y="3117940"/>
            <a:ext cx="10314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꺾인 연결선[E] 77"/>
          <p:cNvCxnSpPr>
            <a:stCxn id="67" idx="2"/>
          </p:cNvCxnSpPr>
          <p:nvPr/>
        </p:nvCxnSpPr>
        <p:spPr>
          <a:xfrm rot="5400000">
            <a:off x="8777198" y="720046"/>
            <a:ext cx="12700" cy="5479077"/>
          </a:xfrm>
          <a:prstGeom prst="bentConnector3">
            <a:avLst>
              <a:gd name="adj1" fmla="val 220989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모서리가 둥근 직사각형 82"/>
          <p:cNvSpPr/>
          <p:nvPr/>
        </p:nvSpPr>
        <p:spPr>
          <a:xfrm>
            <a:off x="5158650" y="2689314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전투상태</a:t>
            </a:r>
            <a:endParaRPr kumimoji="1" lang="en-US" altLang="ko-KR" sz="2000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 err="1" smtClean="0">
                <a:solidFill>
                  <a:schemeClr val="bg1">
                    <a:lumMod val="50000"/>
                  </a:schemeClr>
                </a:solidFill>
              </a:rPr>
              <a:t>fightIdle</a:t>
            </a:r>
            <a:r>
              <a:rPr kumimoji="1"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재생</a:t>
            </a:r>
            <a:endParaRPr kumimoji="1"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-391769" y="416379"/>
            <a:ext cx="13294969" cy="35206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7179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34" y="2613656"/>
            <a:ext cx="2989532" cy="170371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59238" y="2916196"/>
            <a:ext cx="2380276" cy="109863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/>
              <a:t>플레이어 강타</a:t>
            </a:r>
            <a:endParaRPr kumimoji="1" lang="en-US" altLang="ko-KR" sz="2400" dirty="0" smtClean="0"/>
          </a:p>
          <a:p>
            <a:pPr algn="ctr"/>
            <a:r>
              <a:rPr kumimoji="1" lang="en-US" altLang="ko-KR" sz="3600" dirty="0" smtClean="0"/>
              <a:t>20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233260" y="2916192"/>
            <a:ext cx="2702470" cy="109863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/>
              <a:t>강타 </a:t>
            </a:r>
            <a:r>
              <a:rPr kumimoji="1" lang="en-US" altLang="ko-KR" sz="2800" dirty="0" smtClean="0"/>
              <a:t>100</a:t>
            </a:r>
            <a:r>
              <a:rPr kumimoji="1" lang="ko-KR" altLang="en-US" sz="2800" dirty="0" smtClean="0"/>
              <a:t> 적용</a:t>
            </a:r>
            <a:endParaRPr kumimoji="1" lang="en-US" altLang="ko-KR" sz="2800" dirty="0" smtClean="0"/>
          </a:p>
          <a:p>
            <a:pPr algn="ctr"/>
            <a:r>
              <a:rPr kumimoji="1" lang="ko-KR" altLang="en-US" sz="2000" dirty="0" smtClean="0"/>
              <a:t>효과 발동</a:t>
            </a:r>
            <a:endParaRPr kumimoji="1" lang="en-US" altLang="ko-KR" sz="4000" dirty="0"/>
          </a:p>
        </p:txBody>
      </p:sp>
      <p:cxnSp>
        <p:nvCxnSpPr>
          <p:cNvPr id="10" name="직선 화살표 연결선 9"/>
          <p:cNvCxnSpPr>
            <a:stCxn id="6" idx="3"/>
          </p:cNvCxnSpPr>
          <p:nvPr/>
        </p:nvCxnSpPr>
        <p:spPr>
          <a:xfrm>
            <a:off x="4139514" y="3465513"/>
            <a:ext cx="827902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5247049" y="4317367"/>
            <a:ext cx="169790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 smtClean="0"/>
              <a:t>A</a:t>
            </a:r>
            <a:r>
              <a:rPr kumimoji="1" lang="ko-KR" altLang="en-US" sz="3200" dirty="0" smtClean="0"/>
              <a:t>스킬</a:t>
            </a:r>
            <a:endParaRPr kumimoji="1" lang="en-US" altLang="ko-KR" sz="3200" dirty="0" smtClean="0"/>
          </a:p>
          <a:p>
            <a:pPr algn="ctr"/>
            <a:r>
              <a:rPr kumimoji="1" lang="ko-KR" altLang="en-US" sz="2000" dirty="0" smtClean="0"/>
              <a:t>강타배율 </a:t>
            </a:r>
            <a:r>
              <a:rPr kumimoji="1" lang="en-US" altLang="ko-KR" sz="2000" dirty="0" smtClean="0"/>
              <a:t>5</a:t>
            </a:r>
            <a:r>
              <a:rPr kumimoji="1" lang="ko-KR" altLang="en-US" sz="2000" dirty="0" smtClean="0"/>
              <a:t>배</a:t>
            </a:r>
            <a:endParaRPr kumimoji="1" lang="ko-KR" altLang="en-US" sz="2000" dirty="0"/>
          </a:p>
        </p:txBody>
      </p:sp>
      <p:cxnSp>
        <p:nvCxnSpPr>
          <p:cNvPr id="17" name="직선 화살표 연결선 16"/>
          <p:cNvCxnSpPr>
            <a:stCxn id="4" idx="3"/>
            <a:endCxn id="8" idx="1"/>
          </p:cNvCxnSpPr>
          <p:nvPr/>
        </p:nvCxnSpPr>
        <p:spPr>
          <a:xfrm flipV="1">
            <a:off x="7590766" y="3465511"/>
            <a:ext cx="642494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536701" y="2374901"/>
            <a:ext cx="9766300" cy="29718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8421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162887"/>
              </p:ext>
            </p:extLst>
          </p:nvPr>
        </p:nvGraphicFramePr>
        <p:xfrm>
          <a:off x="105260" y="-675640"/>
          <a:ext cx="5647840" cy="895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340"/>
                <a:gridCol w="4762500"/>
              </a:tblGrid>
              <a:tr h="16281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90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강타 </a:t>
                      </a:r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80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의 공격을 받음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7830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2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89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초가 지나 누적강타 </a:t>
                      </a:r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70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으로 감소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789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3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82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초가 지나 누적강타 </a:t>
                      </a:r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60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으로 감소</a:t>
                      </a:r>
                      <a:endParaRPr lang="en-US" altLang="ko-KR" b="0" dirty="0" smtClean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추가적으로 </a:t>
                      </a:r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50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 강타의 공격을 받음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662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09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누적 강타가 </a:t>
                      </a:r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110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이 되어 플레이어 밀려남</a:t>
                      </a:r>
                      <a:endParaRPr lang="en-US" altLang="ko-KR" b="0" dirty="0" smtClean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100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으로 값이 초기화 되고</a:t>
                      </a:r>
                      <a:endParaRPr lang="en-US" altLang="ko-KR" b="0" dirty="0" smtClean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초당 </a:t>
                      </a:r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씩 감소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33" y="-31040"/>
            <a:ext cx="1629805" cy="92881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44" y="-533401"/>
            <a:ext cx="1655871" cy="1367673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2325553" y="-400372"/>
            <a:ext cx="1576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누적강타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</a:t>
            </a:r>
            <a:r>
              <a:rPr kumimoji="1" lang="en-US" altLang="ko-KR" dirty="0"/>
              <a:t>8</a:t>
            </a:r>
            <a:r>
              <a:rPr kumimoji="1" lang="en-US" altLang="ko-KR" dirty="0" smtClean="0"/>
              <a:t>0</a:t>
            </a:r>
            <a:endParaRPr kumimoji="1"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33" y="2001993"/>
            <a:ext cx="1629805" cy="92881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44" y="1499632"/>
            <a:ext cx="1655871" cy="136767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33" y="3979059"/>
            <a:ext cx="1629805" cy="92881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44" y="3476698"/>
            <a:ext cx="1655871" cy="136767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00" y="6082542"/>
            <a:ext cx="1629805" cy="92881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544" y="5580181"/>
            <a:ext cx="1655871" cy="1367673"/>
          </a:xfrm>
          <a:prstGeom prst="rect">
            <a:avLst/>
          </a:prstGeom>
        </p:spPr>
      </p:pic>
      <p:cxnSp>
        <p:nvCxnSpPr>
          <p:cNvPr id="22" name="직선 화살표 연결선 21"/>
          <p:cNvCxnSpPr>
            <a:stCxn id="21" idx="1"/>
          </p:cNvCxnSpPr>
          <p:nvPr/>
        </p:nvCxnSpPr>
        <p:spPr>
          <a:xfrm flipH="1" flipV="1">
            <a:off x="2663135" y="6264017"/>
            <a:ext cx="1336409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상자 23"/>
          <p:cNvSpPr txBox="1"/>
          <p:nvPr/>
        </p:nvSpPr>
        <p:spPr>
          <a:xfrm>
            <a:off x="2325553" y="1560988"/>
            <a:ext cx="1576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누적강타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</a:t>
            </a:r>
            <a:r>
              <a:rPr kumimoji="1" lang="en-US" altLang="ko-KR" dirty="0"/>
              <a:t>7</a:t>
            </a:r>
            <a:r>
              <a:rPr kumimoji="1" lang="en-US" altLang="ko-KR" dirty="0" smtClean="0"/>
              <a:t>0</a:t>
            </a:r>
            <a:endParaRPr kumimoji="1" lang="ko-KR" altLang="en-US" dirty="0"/>
          </a:p>
        </p:txBody>
      </p:sp>
      <p:sp>
        <p:nvSpPr>
          <p:cNvPr id="25" name="텍스트 상자 24"/>
          <p:cNvSpPr txBox="1"/>
          <p:nvPr/>
        </p:nvSpPr>
        <p:spPr>
          <a:xfrm>
            <a:off x="2262235" y="35823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누적강타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110</a:t>
            </a:r>
            <a:endParaRPr kumimoji="1" lang="ko-KR" altLang="en-US" dirty="0"/>
          </a:p>
        </p:txBody>
      </p:sp>
      <p:sp>
        <p:nvSpPr>
          <p:cNvPr id="26" name="텍스트 상자 25"/>
          <p:cNvSpPr txBox="1"/>
          <p:nvPr/>
        </p:nvSpPr>
        <p:spPr>
          <a:xfrm>
            <a:off x="2262236" y="5649709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누적강타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100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2406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484002"/>
            <a:ext cx="3181167" cy="26274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20900" y="3750545"/>
            <a:ext cx="2451100" cy="24657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4700"/>
            <a:ext cx="2232612" cy="2336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3429000"/>
            <a:ext cx="3181167" cy="2627498"/>
          </a:xfrm>
          <a:prstGeom prst="rect">
            <a:avLst/>
          </a:prstGeom>
        </p:spPr>
      </p:pic>
      <p:cxnSp>
        <p:nvCxnSpPr>
          <p:cNvPr id="10" name="직선 화살표 연결선 9"/>
          <p:cNvCxnSpPr>
            <a:stCxn id="7" idx="1"/>
          </p:cNvCxnSpPr>
          <p:nvPr/>
        </p:nvCxnSpPr>
        <p:spPr>
          <a:xfrm flipH="1">
            <a:off x="4979694" y="4742749"/>
            <a:ext cx="27432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6070600" y="47987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밀려남</a:t>
            </a:r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879601" y="416378"/>
            <a:ext cx="9427028" cy="602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왼쪽 화살표[L] 2"/>
          <p:cNvSpPr/>
          <p:nvPr/>
        </p:nvSpPr>
        <p:spPr>
          <a:xfrm>
            <a:off x="7320326" y="1380879"/>
            <a:ext cx="1524000" cy="6985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공격방향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3102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484002"/>
            <a:ext cx="3181167" cy="26274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0000" flipH="1">
            <a:off x="2162114" y="3705862"/>
            <a:ext cx="2451100" cy="246575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4700"/>
            <a:ext cx="2232612" cy="23368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3429000"/>
            <a:ext cx="3181167" cy="2627498"/>
          </a:xfrm>
          <a:prstGeom prst="rect">
            <a:avLst/>
          </a:prstGeom>
        </p:spPr>
      </p:pic>
      <p:cxnSp>
        <p:nvCxnSpPr>
          <p:cNvPr id="16" name="직선 화살표 연결선 15"/>
          <p:cNvCxnSpPr>
            <a:stCxn id="17" idx="1"/>
          </p:cNvCxnSpPr>
          <p:nvPr/>
        </p:nvCxnSpPr>
        <p:spPr>
          <a:xfrm flipH="1">
            <a:off x="4979694" y="4742749"/>
            <a:ext cx="27432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상자 16"/>
          <p:cNvSpPr txBox="1"/>
          <p:nvPr/>
        </p:nvSpPr>
        <p:spPr>
          <a:xfrm>
            <a:off x="6070600" y="47987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밀려남</a:t>
            </a:r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879601" y="416378"/>
            <a:ext cx="9427028" cy="602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왼쪽 화살표[L] 18"/>
          <p:cNvSpPr/>
          <p:nvPr/>
        </p:nvSpPr>
        <p:spPr>
          <a:xfrm>
            <a:off x="7320326" y="1380879"/>
            <a:ext cx="1524000" cy="6985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공격방향</a:t>
            </a:r>
            <a:endParaRPr kumimoji="1" lang="ko-KR" altLang="en-US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2833666" y="37973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smtClean="0"/>
              <a:t>넘어짐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41241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074985" y="1477109"/>
            <a:ext cx="9618784" cy="2250830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391461" y="1122145"/>
            <a:ext cx="3032760" cy="7386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smtClean="0"/>
              <a:t>플레이어 설정</a:t>
            </a:r>
            <a:endParaRPr kumimoji="1" lang="en-US" altLang="ko-KR" sz="3200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2412623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직업번호</a:t>
            </a:r>
            <a:endParaRPr kumimoji="1" lang="en-US" altLang="ko-KR" sz="3600" dirty="0"/>
          </a:p>
        </p:txBody>
      </p:sp>
      <p:sp>
        <p:nvSpPr>
          <p:cNvPr id="11" name="직사각형 10"/>
          <p:cNvSpPr/>
          <p:nvPr/>
        </p:nvSpPr>
        <p:spPr>
          <a:xfrm>
            <a:off x="4660232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진영설정</a:t>
            </a:r>
            <a:endParaRPr kumimoji="1" lang="en-US" altLang="ko-KR" sz="3600" dirty="0"/>
          </a:p>
        </p:txBody>
      </p:sp>
      <p:sp>
        <p:nvSpPr>
          <p:cNvPr id="12" name="직사각형 11"/>
          <p:cNvSpPr/>
          <p:nvPr/>
        </p:nvSpPr>
        <p:spPr>
          <a:xfrm>
            <a:off x="6907841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시작 레벨</a:t>
            </a:r>
            <a:endParaRPr kumimoji="1" lang="en-US" altLang="ko-KR" sz="3600" dirty="0"/>
          </a:p>
        </p:txBody>
      </p:sp>
      <p:sp>
        <p:nvSpPr>
          <p:cNvPr id="13" name="직사각형 12"/>
          <p:cNvSpPr/>
          <p:nvPr/>
        </p:nvSpPr>
        <p:spPr>
          <a:xfrm>
            <a:off x="9155450" y="2042695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기본스킬 번호</a:t>
            </a:r>
            <a:endParaRPr kumimoji="1" lang="en-US" altLang="ko-KR" sz="3600" dirty="0"/>
          </a:p>
        </p:txBody>
      </p:sp>
      <p:sp>
        <p:nvSpPr>
          <p:cNvPr id="14" name="직사각형 13"/>
          <p:cNvSpPr/>
          <p:nvPr/>
        </p:nvSpPr>
        <p:spPr>
          <a:xfrm>
            <a:off x="2412623" y="2744713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해당 직업 이미지</a:t>
            </a:r>
            <a:endParaRPr kumimoji="1" lang="en-US" altLang="ko-KR" sz="3600" dirty="0"/>
          </a:p>
        </p:txBody>
      </p:sp>
      <p:sp>
        <p:nvSpPr>
          <p:cNvPr id="15" name="직사각형 14"/>
          <p:cNvSpPr/>
          <p:nvPr/>
        </p:nvSpPr>
        <p:spPr>
          <a:xfrm>
            <a:off x="4660232" y="2744713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직업 관련 스트링</a:t>
            </a:r>
            <a:endParaRPr kumimoji="1" lang="en-US" altLang="ko-KR" sz="3600" dirty="0"/>
          </a:p>
        </p:txBody>
      </p:sp>
      <p:sp>
        <p:nvSpPr>
          <p:cNvPr id="16" name="직사각형 15"/>
          <p:cNvSpPr/>
          <p:nvPr/>
        </p:nvSpPr>
        <p:spPr>
          <a:xfrm>
            <a:off x="9155450" y="2733086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모델 데이터 경로</a:t>
            </a:r>
            <a:endParaRPr kumimoji="1" lang="en-US" altLang="ko-KR" sz="3600" dirty="0"/>
          </a:p>
        </p:txBody>
      </p:sp>
      <p:sp>
        <p:nvSpPr>
          <p:cNvPr id="17" name="직사각형 16"/>
          <p:cNvSpPr/>
          <p:nvPr/>
        </p:nvSpPr>
        <p:spPr>
          <a:xfrm>
            <a:off x="6907841" y="2744713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직업 관련 음성</a:t>
            </a:r>
            <a:endParaRPr kumimoji="1"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517698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074985" y="1477109"/>
            <a:ext cx="2954215" cy="2323366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451895" y="1171575"/>
            <a:ext cx="2200394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/>
              <a:t>이동 조작계</a:t>
            </a:r>
            <a:endParaRPr kumimoji="1" lang="en-US" altLang="ko-KR" sz="20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2454521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이동</a:t>
            </a:r>
            <a:endParaRPr kumimoji="1" lang="en-US" altLang="ko-KR" sz="3600" dirty="0"/>
          </a:p>
        </p:txBody>
      </p:sp>
      <p:sp>
        <p:nvSpPr>
          <p:cNvPr id="14" name="직사각형 13"/>
          <p:cNvSpPr/>
          <p:nvPr/>
        </p:nvSpPr>
        <p:spPr>
          <a:xfrm>
            <a:off x="5375398" y="1477109"/>
            <a:ext cx="2954215" cy="3809266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5752308" y="1171575"/>
            <a:ext cx="2200394" cy="61106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/>
              <a:t>스킬 조작계</a:t>
            </a:r>
            <a:endParaRPr kumimoji="1" lang="en-US" altLang="ko-KR" sz="2000" dirty="0" smtClean="0"/>
          </a:p>
        </p:txBody>
      </p:sp>
      <p:sp>
        <p:nvSpPr>
          <p:cNvPr id="16" name="직사각형 15"/>
          <p:cNvSpPr/>
          <p:nvPr/>
        </p:nvSpPr>
        <p:spPr>
          <a:xfrm>
            <a:off x="5754934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기본 공격</a:t>
            </a:r>
            <a:endParaRPr kumimoji="1" lang="en-US" altLang="ko-KR" sz="3600" dirty="0"/>
          </a:p>
        </p:txBody>
      </p:sp>
      <p:sp>
        <p:nvSpPr>
          <p:cNvPr id="17" name="직사각형 16"/>
          <p:cNvSpPr/>
          <p:nvPr/>
        </p:nvSpPr>
        <p:spPr>
          <a:xfrm>
            <a:off x="5754934" y="35300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스킬 공격</a:t>
            </a:r>
            <a:endParaRPr kumimoji="1" lang="en-US" altLang="ko-KR" sz="3600" dirty="0"/>
          </a:p>
        </p:txBody>
      </p:sp>
      <p:sp>
        <p:nvSpPr>
          <p:cNvPr id="18" name="직사각형 17"/>
          <p:cNvSpPr/>
          <p:nvPr/>
        </p:nvSpPr>
        <p:spPr>
          <a:xfrm>
            <a:off x="5754934" y="427296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궁극기</a:t>
            </a:r>
            <a:endParaRPr kumimoji="1" lang="en-US" altLang="ko-KR" sz="3600" dirty="0"/>
          </a:p>
        </p:txBody>
      </p:sp>
      <p:sp>
        <p:nvSpPr>
          <p:cNvPr id="19" name="직사각형 18"/>
          <p:cNvSpPr/>
          <p:nvPr/>
        </p:nvSpPr>
        <p:spPr>
          <a:xfrm>
            <a:off x="5754934" y="278706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회피</a:t>
            </a:r>
            <a:endParaRPr kumimoji="1" lang="en-US" altLang="ko-KR" sz="3600" dirty="0"/>
          </a:p>
        </p:txBody>
      </p:sp>
      <p:sp>
        <p:nvSpPr>
          <p:cNvPr id="20" name="직사각형 19"/>
          <p:cNvSpPr/>
          <p:nvPr/>
        </p:nvSpPr>
        <p:spPr>
          <a:xfrm>
            <a:off x="2454521" y="278706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점프</a:t>
            </a:r>
            <a:endParaRPr kumimoji="1"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1927916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-1" r="30974" b="48850"/>
          <a:stretch/>
        </p:blipFill>
        <p:spPr>
          <a:xfrm>
            <a:off x="622299" y="679352"/>
            <a:ext cx="482601" cy="4826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48849" r="64424"/>
          <a:stretch/>
        </p:blipFill>
        <p:spPr>
          <a:xfrm>
            <a:off x="622299" y="1752794"/>
            <a:ext cx="482601" cy="4826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t="50912" r="32934" b="1346"/>
          <a:stretch/>
        </p:blipFill>
        <p:spPr>
          <a:xfrm>
            <a:off x="2749649" y="679352"/>
            <a:ext cx="445326" cy="4504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5" t="46591" r="-2158" b="2258"/>
          <a:stretch/>
        </p:blipFill>
        <p:spPr>
          <a:xfrm>
            <a:off x="2749649" y="1720632"/>
            <a:ext cx="482601" cy="482601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1575582" y="426231"/>
            <a:ext cx="703385" cy="988841"/>
            <a:chOff x="1744394" y="281354"/>
            <a:chExt cx="703385" cy="988841"/>
          </a:xfrm>
        </p:grpSpPr>
        <p:sp>
          <p:nvSpPr>
            <p:cNvPr id="11" name="타원 10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3" name="직선 화살표 연결선 12"/>
            <p:cNvCxnSpPr>
              <a:stCxn id="11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16200000">
            <a:off x="1432854" y="1499673"/>
            <a:ext cx="703385" cy="988841"/>
            <a:chOff x="1744394" y="281354"/>
            <a:chExt cx="703385" cy="988841"/>
          </a:xfrm>
        </p:grpSpPr>
        <p:sp>
          <p:nvSpPr>
            <p:cNvPr id="16" name="타원 15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7" name="직선 화살표 연결선 16"/>
            <p:cNvCxnSpPr>
              <a:stCxn id="16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10800000">
            <a:off x="3665657" y="521224"/>
            <a:ext cx="703385" cy="988841"/>
            <a:chOff x="1744394" y="281354"/>
            <a:chExt cx="703385" cy="988841"/>
          </a:xfrm>
        </p:grpSpPr>
        <p:sp>
          <p:nvSpPr>
            <p:cNvPr id="19" name="타원 18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0" name="직선 화살표 연결선 19"/>
            <p:cNvCxnSpPr>
              <a:stCxn id="19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5400000">
            <a:off x="3808385" y="1467511"/>
            <a:ext cx="703385" cy="988841"/>
            <a:chOff x="1744394" y="281354"/>
            <a:chExt cx="703385" cy="988841"/>
          </a:xfrm>
        </p:grpSpPr>
        <p:sp>
          <p:nvSpPr>
            <p:cNvPr id="22" name="타원 21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3" name="직선 화살표 연결선 22"/>
            <p:cNvCxnSpPr>
              <a:stCxn id="22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-1" r="30974" b="48850"/>
          <a:stretch/>
        </p:blipFill>
        <p:spPr>
          <a:xfrm>
            <a:off x="6544797" y="679352"/>
            <a:ext cx="482601" cy="48260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t="50912" r="32934" b="1346"/>
          <a:stretch/>
        </p:blipFill>
        <p:spPr>
          <a:xfrm>
            <a:off x="9117472" y="679352"/>
            <a:ext cx="445326" cy="45043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5" t="46591" r="-2158" b="2258"/>
          <a:stretch/>
        </p:blipFill>
        <p:spPr>
          <a:xfrm>
            <a:off x="9117472" y="1720632"/>
            <a:ext cx="482601" cy="482601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 rot="18900000">
            <a:off x="7393099" y="319376"/>
            <a:ext cx="703385" cy="988841"/>
            <a:chOff x="1744394" y="281354"/>
            <a:chExt cx="703385" cy="988841"/>
          </a:xfrm>
        </p:grpSpPr>
        <p:sp>
          <p:nvSpPr>
            <p:cNvPr id="29" name="타원 28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0" name="직선 화살표 연결선 29"/>
            <p:cNvCxnSpPr>
              <a:stCxn id="29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/>
          <p:cNvGrpSpPr/>
          <p:nvPr/>
        </p:nvGrpSpPr>
        <p:grpSpPr>
          <a:xfrm rot="8100000">
            <a:off x="7565786" y="1613937"/>
            <a:ext cx="703385" cy="988841"/>
            <a:chOff x="1744394" y="281354"/>
            <a:chExt cx="703385" cy="988841"/>
          </a:xfrm>
        </p:grpSpPr>
        <p:sp>
          <p:nvSpPr>
            <p:cNvPr id="32" name="타원 31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3" name="직선 화살표 연결선 32"/>
            <p:cNvCxnSpPr>
              <a:stCxn id="32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/>
          <p:cNvGrpSpPr/>
          <p:nvPr/>
        </p:nvGrpSpPr>
        <p:grpSpPr>
          <a:xfrm rot="13500000">
            <a:off x="9846672" y="410151"/>
            <a:ext cx="703385" cy="988841"/>
            <a:chOff x="1744394" y="281354"/>
            <a:chExt cx="703385" cy="988841"/>
          </a:xfrm>
        </p:grpSpPr>
        <p:sp>
          <p:nvSpPr>
            <p:cNvPr id="35" name="타원 34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6" name="직선 화살표 연결선 35"/>
            <p:cNvCxnSpPr>
              <a:stCxn id="35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 rot="2700000">
            <a:off x="10036714" y="1467510"/>
            <a:ext cx="703385" cy="988841"/>
            <a:chOff x="1744394" y="281354"/>
            <a:chExt cx="703385" cy="988841"/>
          </a:xfrm>
        </p:grpSpPr>
        <p:sp>
          <p:nvSpPr>
            <p:cNvPr id="38" name="타원 37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9" name="직선 화살표 연결선 38"/>
            <p:cNvCxnSpPr>
              <a:stCxn id="38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48849" r="64424"/>
          <a:stretch/>
        </p:blipFill>
        <p:spPr>
          <a:xfrm>
            <a:off x="5959756" y="671806"/>
            <a:ext cx="482601" cy="482601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t="50912" r="32934" b="1346"/>
          <a:stretch/>
        </p:blipFill>
        <p:spPr>
          <a:xfrm>
            <a:off x="5997031" y="1784956"/>
            <a:ext cx="445326" cy="450439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-1" r="30974" b="48850"/>
          <a:stretch/>
        </p:blipFill>
        <p:spPr>
          <a:xfrm>
            <a:off x="8580646" y="1752792"/>
            <a:ext cx="482601" cy="482601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48849" r="64424"/>
          <a:stretch/>
        </p:blipFill>
        <p:spPr>
          <a:xfrm>
            <a:off x="8556049" y="629603"/>
            <a:ext cx="482601" cy="482601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5" t="46591" r="-2158" b="2258"/>
          <a:stretch/>
        </p:blipFill>
        <p:spPr>
          <a:xfrm>
            <a:off x="6568517" y="1752791"/>
            <a:ext cx="482601" cy="48260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67446" y="151519"/>
            <a:ext cx="4535489" cy="24316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664132" y="151519"/>
            <a:ext cx="5380106" cy="24316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2472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57201" y="1477109"/>
            <a:ext cx="11277598" cy="179472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95803" y="1171575"/>
            <a:ext cx="2200394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smtClean="0"/>
              <a:t>기본공격 사이클</a:t>
            </a:r>
            <a:endParaRPr kumimoji="1" lang="en-US" altLang="ko-KR" sz="20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730711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기본공격 </a:t>
            </a:r>
            <a:r>
              <a:rPr kumimoji="1" lang="en-US" altLang="ko-KR" dirty="0" smtClean="0"/>
              <a:t>a</a:t>
            </a:r>
            <a:endParaRPr kumimoji="1" lang="en-US" altLang="ko-KR" sz="3600" dirty="0"/>
          </a:p>
        </p:txBody>
      </p:sp>
      <p:sp>
        <p:nvSpPr>
          <p:cNvPr id="7" name="직사각형 6"/>
          <p:cNvSpPr/>
          <p:nvPr/>
        </p:nvSpPr>
        <p:spPr>
          <a:xfrm>
            <a:off x="2963433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기본공격 </a:t>
            </a:r>
            <a:r>
              <a:rPr kumimoji="1" lang="en-US" altLang="ko-KR" dirty="0" smtClean="0"/>
              <a:t>a + 1</a:t>
            </a:r>
            <a:endParaRPr kumimoji="1" lang="en-US" altLang="ko-KR" sz="3600" dirty="0"/>
          </a:p>
        </p:txBody>
      </p:sp>
      <p:sp>
        <p:nvSpPr>
          <p:cNvPr id="8" name="직사각형 7"/>
          <p:cNvSpPr/>
          <p:nvPr/>
        </p:nvSpPr>
        <p:spPr>
          <a:xfrm>
            <a:off x="5196155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기본공격 </a:t>
            </a:r>
            <a:r>
              <a:rPr kumimoji="1" lang="en-US" altLang="ko-KR" dirty="0" smtClean="0"/>
              <a:t>a + 2</a:t>
            </a:r>
            <a:endParaRPr kumimoji="1" lang="en-US" altLang="ko-KR" sz="3600" dirty="0"/>
          </a:p>
        </p:txBody>
      </p:sp>
      <p:sp>
        <p:nvSpPr>
          <p:cNvPr id="9" name="직사각형 8"/>
          <p:cNvSpPr/>
          <p:nvPr/>
        </p:nvSpPr>
        <p:spPr>
          <a:xfrm>
            <a:off x="7428877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기본공격 </a:t>
            </a:r>
            <a:r>
              <a:rPr kumimoji="1" lang="en-US" altLang="ko-KR" dirty="0" smtClean="0"/>
              <a:t>a + 3</a:t>
            </a:r>
            <a:endParaRPr kumimoji="1" lang="en-US" altLang="ko-KR" sz="3600" dirty="0"/>
          </a:p>
        </p:txBody>
      </p:sp>
      <p:sp>
        <p:nvSpPr>
          <p:cNvPr id="10" name="직사각형 9"/>
          <p:cNvSpPr/>
          <p:nvPr/>
        </p:nvSpPr>
        <p:spPr>
          <a:xfrm>
            <a:off x="9661599" y="2044114"/>
            <a:ext cx="1816337" cy="6419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딜레이</a:t>
            </a:r>
            <a:endParaRPr kumimoji="1" lang="en-US" altLang="ko-KR" sz="3600" dirty="0"/>
          </a:p>
        </p:txBody>
      </p:sp>
      <p:cxnSp>
        <p:nvCxnSpPr>
          <p:cNvPr id="12" name="직선 화살표 연결선 11"/>
          <p:cNvCxnSpPr>
            <a:stCxn id="6" idx="3"/>
            <a:endCxn id="7" idx="1"/>
          </p:cNvCxnSpPr>
          <p:nvPr/>
        </p:nvCxnSpPr>
        <p:spPr>
          <a:xfrm>
            <a:off x="2547048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7" idx="3"/>
            <a:endCxn id="8" idx="1"/>
          </p:cNvCxnSpPr>
          <p:nvPr/>
        </p:nvCxnSpPr>
        <p:spPr>
          <a:xfrm>
            <a:off x="4779770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8" idx="3"/>
            <a:endCxn id="9" idx="1"/>
          </p:cNvCxnSpPr>
          <p:nvPr/>
        </p:nvCxnSpPr>
        <p:spPr>
          <a:xfrm>
            <a:off x="7012492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9" idx="3"/>
            <a:endCxn id="10" idx="1"/>
          </p:cNvCxnSpPr>
          <p:nvPr/>
        </p:nvCxnSpPr>
        <p:spPr>
          <a:xfrm>
            <a:off x="9245214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[E] 22"/>
          <p:cNvCxnSpPr>
            <a:stCxn id="10" idx="2"/>
            <a:endCxn id="6" idx="2"/>
          </p:cNvCxnSpPr>
          <p:nvPr/>
        </p:nvCxnSpPr>
        <p:spPr>
          <a:xfrm rot="5400000">
            <a:off x="6104324" y="-1779394"/>
            <a:ext cx="12700" cy="8930888"/>
          </a:xfrm>
          <a:prstGeom prst="bentConnector3">
            <a:avLst>
              <a:gd name="adj1" fmla="val 180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766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09602" y="2817932"/>
            <a:ext cx="3705285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/>
              <a:t>기본공격</a:t>
            </a:r>
            <a:r>
              <a:rPr kumimoji="1" lang="en-US" altLang="ko-KR" sz="2000" dirty="0" smtClean="0"/>
              <a:t>1</a:t>
            </a:r>
            <a:r>
              <a:rPr kumimoji="1" lang="ko-KR" altLang="en-US" sz="2000" dirty="0" smtClean="0"/>
              <a:t>의 애니메이션</a:t>
            </a:r>
            <a:endParaRPr kumimoji="1" lang="en-US" altLang="ko-KR" sz="20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6996051" y="2817932"/>
            <a:ext cx="3705285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/>
              <a:t>기본공격</a:t>
            </a:r>
            <a:r>
              <a:rPr kumimoji="1" lang="en-US" altLang="ko-KR" sz="2000" dirty="0" smtClean="0"/>
              <a:t>2</a:t>
            </a:r>
            <a:r>
              <a:rPr kumimoji="1" lang="ko-KR" altLang="en-US" sz="2000" dirty="0" smtClean="0"/>
              <a:t>의 애니메이션</a:t>
            </a:r>
            <a:endParaRPr kumimoji="1" lang="en-US" altLang="ko-KR" sz="2000" dirty="0" smtClean="0"/>
          </a:p>
        </p:txBody>
      </p:sp>
      <p:sp>
        <p:nvSpPr>
          <p:cNvPr id="7" name="왼쪽 대괄호[L] 6"/>
          <p:cNvSpPr/>
          <p:nvPr/>
        </p:nvSpPr>
        <p:spPr>
          <a:xfrm rot="5400000">
            <a:off x="2769363" y="669103"/>
            <a:ext cx="385762" cy="3705285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텍스트 상자 7"/>
          <p:cNvSpPr txBox="1"/>
          <p:nvPr/>
        </p:nvSpPr>
        <p:spPr>
          <a:xfrm>
            <a:off x="2136537" y="190788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공격 실행구간</a:t>
            </a:r>
            <a:endParaRPr kumimoji="1" lang="ko-KR" altLang="en-US"/>
          </a:p>
        </p:txBody>
      </p:sp>
      <p:sp>
        <p:nvSpPr>
          <p:cNvPr id="9" name="왼쪽 대괄호[L] 8"/>
          <p:cNvSpPr/>
          <p:nvPr/>
        </p:nvSpPr>
        <p:spPr>
          <a:xfrm rot="16200000">
            <a:off x="5214938" y="3160832"/>
            <a:ext cx="385762" cy="1128708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텍스트 상자 9"/>
          <p:cNvSpPr txBox="1"/>
          <p:nvPr/>
        </p:nvSpPr>
        <p:spPr>
          <a:xfrm>
            <a:off x="4351280" y="4021373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추가공격 가능구간</a:t>
            </a:r>
            <a:endParaRPr kumimoji="1" lang="ko-KR" altLang="en-US" dirty="0"/>
          </a:p>
        </p:txBody>
      </p:sp>
      <p:cxnSp>
        <p:nvCxnSpPr>
          <p:cNvPr id="11" name="직선 화살표 연결선 10"/>
          <p:cNvCxnSpPr>
            <a:stCxn id="5" idx="3"/>
            <a:endCxn id="6" idx="1"/>
          </p:cNvCxnSpPr>
          <p:nvPr/>
        </p:nvCxnSpPr>
        <p:spPr>
          <a:xfrm>
            <a:off x="4814887" y="3123466"/>
            <a:ext cx="2181164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왼쪽 대괄호[L] 14"/>
          <p:cNvSpPr/>
          <p:nvPr/>
        </p:nvSpPr>
        <p:spPr>
          <a:xfrm rot="16200000">
            <a:off x="4497270" y="3508174"/>
            <a:ext cx="592373" cy="2357435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텍스트 상자 15"/>
          <p:cNvSpPr txBox="1"/>
          <p:nvPr/>
        </p:nvSpPr>
        <p:spPr>
          <a:xfrm>
            <a:off x="3747074" y="5092935"/>
            <a:ext cx="2194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캔슬 공격 가능구간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7569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6421944" y="1369615"/>
            <a:ext cx="2871536" cy="5488385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764345" y="1369615"/>
            <a:ext cx="2871536" cy="3640667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1877" y="2532889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PC</a:t>
            </a:r>
            <a:r>
              <a:rPr kumimoji="1" lang="ko-KR" altLang="en-US" dirty="0" smtClean="0"/>
              <a:t>의 레벨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필드의 레벨</a:t>
            </a:r>
            <a:endParaRPr kumimoji="1"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3237076" y="9043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제공 경험치</a:t>
            </a:r>
            <a:endParaRPr kumimoji="1" lang="en-US" altLang="ko-KR" dirty="0" smtClean="0"/>
          </a:p>
          <a:p>
            <a:pPr algn="ctr"/>
            <a:r>
              <a:rPr kumimoji="1" lang="en-US" altLang="ko-KR" sz="3200" dirty="0" smtClean="0"/>
              <a:t>100%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894674" y="4263162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이벤트 경험치</a:t>
            </a:r>
            <a:endParaRPr kumimoji="1"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3237076" y="1990967"/>
            <a:ext cx="1926077" cy="11868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메인 퀘스트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경험치</a:t>
            </a:r>
            <a:endParaRPr kumimoji="1" lang="en-US" altLang="ko-KR" dirty="0" smtClean="0"/>
          </a:p>
          <a:p>
            <a:pPr algn="ctr"/>
            <a:r>
              <a:rPr kumimoji="1" lang="en-US" altLang="ko-KR" sz="3600" dirty="0" smtClean="0"/>
              <a:t>70%</a:t>
            </a:r>
            <a:endParaRPr kumimoji="1" lang="en-US" altLang="ko-KR" sz="3600" dirty="0"/>
          </a:p>
        </p:txBody>
      </p:sp>
      <p:sp>
        <p:nvSpPr>
          <p:cNvPr id="12" name="직사각형 11"/>
          <p:cNvSpPr/>
          <p:nvPr/>
        </p:nvSpPr>
        <p:spPr>
          <a:xfrm>
            <a:off x="3237075" y="3319600"/>
            <a:ext cx="1926077" cy="12791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퀘스트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사냥 경험치</a:t>
            </a:r>
            <a:endParaRPr kumimoji="1" lang="en-US" altLang="ko-KR" dirty="0" smtClean="0"/>
          </a:p>
          <a:p>
            <a:pPr algn="ctr"/>
            <a:r>
              <a:rPr kumimoji="1" lang="en-US" altLang="ko-KR" sz="3200" dirty="0"/>
              <a:t>3</a:t>
            </a:r>
            <a:r>
              <a:rPr kumimoji="1" lang="en-US" altLang="ko-KR" sz="3200" dirty="0" smtClean="0"/>
              <a:t>0%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894676" y="2752927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필드 사냥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경험치</a:t>
            </a:r>
            <a:endParaRPr kumimoji="1" lang="en-US" altLang="ko-KR" dirty="0" smtClean="0"/>
          </a:p>
        </p:txBody>
      </p:sp>
      <p:sp>
        <p:nvSpPr>
          <p:cNvPr id="15" name="직사각형 14"/>
          <p:cNvSpPr/>
          <p:nvPr/>
        </p:nvSpPr>
        <p:spPr>
          <a:xfrm>
            <a:off x="10079543" y="2662177"/>
            <a:ext cx="1926077" cy="10553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요구 경험치</a:t>
            </a:r>
            <a:endParaRPr kumimoji="1" lang="en-US" altLang="ko-KR" dirty="0" smtClean="0"/>
          </a:p>
          <a:p>
            <a:pPr algn="ctr"/>
            <a:r>
              <a:rPr kumimoji="1" lang="en-US" altLang="ko-KR" sz="3600" dirty="0" smtClean="0"/>
              <a:t>110%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894675" y="3516042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서브 퀘스트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경험치</a:t>
            </a:r>
            <a:endParaRPr kumimoji="1" lang="en-US" altLang="ko-KR" dirty="0" smtClean="0"/>
          </a:p>
        </p:txBody>
      </p:sp>
      <p:sp>
        <p:nvSpPr>
          <p:cNvPr id="25" name="직사각형 24"/>
          <p:cNvSpPr/>
          <p:nvPr/>
        </p:nvSpPr>
        <p:spPr>
          <a:xfrm>
            <a:off x="6894674" y="5010282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전문기술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경험치</a:t>
            </a:r>
            <a:endParaRPr kumimoji="1" lang="en-US" altLang="ko-KR" dirty="0" smtClean="0"/>
          </a:p>
        </p:txBody>
      </p:sp>
      <p:cxnSp>
        <p:nvCxnSpPr>
          <p:cNvPr id="14" name="직선 화살표 연결선 13"/>
          <p:cNvCxnSpPr>
            <a:stCxn id="4" idx="3"/>
            <a:endCxn id="8" idx="1"/>
          </p:cNvCxnSpPr>
          <p:nvPr/>
        </p:nvCxnSpPr>
        <p:spPr>
          <a:xfrm flipV="1">
            <a:off x="1924200" y="3189949"/>
            <a:ext cx="840145" cy="9435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6894676" y="9043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비설정 경험치</a:t>
            </a:r>
            <a:endParaRPr kumimoji="1" lang="en-US" altLang="ko-KR" dirty="0" smtClean="0"/>
          </a:p>
          <a:p>
            <a:pPr algn="ctr"/>
            <a:r>
              <a:rPr kumimoji="1" lang="en-US" altLang="ko-KR" sz="3200" dirty="0" smtClean="0"/>
              <a:t>10%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894676" y="1990967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던전 클리어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경험치</a:t>
            </a:r>
            <a:endParaRPr kumimoji="1" lang="en-US" altLang="ko-KR" dirty="0" smtClean="0"/>
          </a:p>
        </p:txBody>
      </p:sp>
      <p:cxnSp>
        <p:nvCxnSpPr>
          <p:cNvPr id="38" name="직선 화살표 연결선 37"/>
          <p:cNvCxnSpPr>
            <a:endCxn id="15" idx="1"/>
          </p:cNvCxnSpPr>
          <p:nvPr/>
        </p:nvCxnSpPr>
        <p:spPr>
          <a:xfrm>
            <a:off x="9293480" y="3189866"/>
            <a:ext cx="786063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더하기 38"/>
          <p:cNvSpPr/>
          <p:nvPr/>
        </p:nvSpPr>
        <p:spPr>
          <a:xfrm>
            <a:off x="5700164" y="2727641"/>
            <a:ext cx="721780" cy="721780"/>
          </a:xfrm>
          <a:prstGeom prst="mathPl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894674" y="5764435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기타 경험치</a:t>
            </a:r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4094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57201" y="614363"/>
            <a:ext cx="11277598" cy="3971925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95803" y="308829"/>
            <a:ext cx="2200394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smtClean="0"/>
              <a:t>기본공격 사이클</a:t>
            </a:r>
            <a:endParaRPr kumimoji="1" lang="en-US" altLang="ko-KR" sz="20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730711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기본공격 </a:t>
            </a:r>
            <a:r>
              <a:rPr kumimoji="1" lang="en-US" altLang="ko-KR" dirty="0" smtClean="0"/>
              <a:t>a</a:t>
            </a:r>
            <a:endParaRPr kumimoji="1" lang="en-US" altLang="ko-KR" sz="3600" dirty="0"/>
          </a:p>
        </p:txBody>
      </p:sp>
      <p:sp>
        <p:nvSpPr>
          <p:cNvPr id="7" name="직사각형 6"/>
          <p:cNvSpPr/>
          <p:nvPr/>
        </p:nvSpPr>
        <p:spPr>
          <a:xfrm>
            <a:off x="2963433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기본공격 </a:t>
            </a:r>
            <a:r>
              <a:rPr kumimoji="1" lang="en-US" altLang="ko-KR" dirty="0" smtClean="0"/>
              <a:t>a + 1</a:t>
            </a:r>
            <a:endParaRPr kumimoji="1" lang="en-US" altLang="ko-KR" sz="3600" dirty="0"/>
          </a:p>
        </p:txBody>
      </p:sp>
      <p:sp>
        <p:nvSpPr>
          <p:cNvPr id="8" name="직사각형 7"/>
          <p:cNvSpPr/>
          <p:nvPr/>
        </p:nvSpPr>
        <p:spPr>
          <a:xfrm>
            <a:off x="5196155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기본공격 </a:t>
            </a:r>
            <a:r>
              <a:rPr kumimoji="1" lang="en-US" altLang="ko-KR" dirty="0" smtClean="0"/>
              <a:t>a + 2</a:t>
            </a:r>
            <a:endParaRPr kumimoji="1" lang="en-US" altLang="ko-KR" sz="3600" dirty="0"/>
          </a:p>
        </p:txBody>
      </p:sp>
      <p:sp>
        <p:nvSpPr>
          <p:cNvPr id="9" name="직사각형 8"/>
          <p:cNvSpPr/>
          <p:nvPr/>
        </p:nvSpPr>
        <p:spPr>
          <a:xfrm>
            <a:off x="7428877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기본공격 </a:t>
            </a:r>
            <a:r>
              <a:rPr kumimoji="1" lang="en-US" altLang="ko-KR" dirty="0" smtClean="0"/>
              <a:t>a + 3</a:t>
            </a:r>
            <a:endParaRPr kumimoji="1" lang="en-US" altLang="ko-KR" sz="3600" dirty="0"/>
          </a:p>
        </p:txBody>
      </p:sp>
      <p:sp>
        <p:nvSpPr>
          <p:cNvPr id="10" name="직사각형 9"/>
          <p:cNvSpPr/>
          <p:nvPr/>
        </p:nvSpPr>
        <p:spPr>
          <a:xfrm>
            <a:off x="9661599" y="2044114"/>
            <a:ext cx="1816337" cy="6419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딜레이</a:t>
            </a:r>
            <a:endParaRPr kumimoji="1" lang="en-US" altLang="ko-KR" sz="3600" dirty="0"/>
          </a:p>
        </p:txBody>
      </p:sp>
      <p:cxnSp>
        <p:nvCxnSpPr>
          <p:cNvPr id="12" name="직선 화살표 연결선 11"/>
          <p:cNvCxnSpPr>
            <a:stCxn id="6" idx="3"/>
            <a:endCxn id="7" idx="1"/>
          </p:cNvCxnSpPr>
          <p:nvPr/>
        </p:nvCxnSpPr>
        <p:spPr>
          <a:xfrm>
            <a:off x="2547048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7" idx="3"/>
            <a:endCxn id="8" idx="1"/>
          </p:cNvCxnSpPr>
          <p:nvPr/>
        </p:nvCxnSpPr>
        <p:spPr>
          <a:xfrm>
            <a:off x="4779770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8" idx="3"/>
            <a:endCxn id="9" idx="1"/>
          </p:cNvCxnSpPr>
          <p:nvPr/>
        </p:nvCxnSpPr>
        <p:spPr>
          <a:xfrm>
            <a:off x="7012492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9" idx="3"/>
            <a:endCxn id="10" idx="1"/>
          </p:cNvCxnSpPr>
          <p:nvPr/>
        </p:nvCxnSpPr>
        <p:spPr>
          <a:xfrm>
            <a:off x="9245214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[E] 22"/>
          <p:cNvCxnSpPr>
            <a:stCxn id="10" idx="2"/>
            <a:endCxn id="6" idx="2"/>
          </p:cNvCxnSpPr>
          <p:nvPr/>
        </p:nvCxnSpPr>
        <p:spPr>
          <a:xfrm rot="5400000">
            <a:off x="6104324" y="-1779394"/>
            <a:ext cx="12700" cy="8930888"/>
          </a:xfrm>
          <a:prstGeom prst="bentConnector3">
            <a:avLst>
              <a:gd name="adj1" fmla="val 180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847072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>
            <a:stCxn id="17" idx="2"/>
          </p:cNvCxnSpPr>
          <p:nvPr/>
        </p:nvCxnSpPr>
        <p:spPr>
          <a:xfrm flipH="1">
            <a:off x="2755240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079793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>
            <a:stCxn id="20" idx="2"/>
          </p:cNvCxnSpPr>
          <p:nvPr/>
        </p:nvCxnSpPr>
        <p:spPr>
          <a:xfrm flipH="1">
            <a:off x="4987961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6263845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/>
          <p:cNvCxnSpPr>
            <a:stCxn id="22" idx="2"/>
          </p:cNvCxnSpPr>
          <p:nvPr/>
        </p:nvCxnSpPr>
        <p:spPr>
          <a:xfrm flipH="1">
            <a:off x="7172013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496567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26" name="직선 화살표 연결선 25"/>
          <p:cNvCxnSpPr>
            <a:stCxn id="25" idx="2"/>
          </p:cNvCxnSpPr>
          <p:nvPr/>
        </p:nvCxnSpPr>
        <p:spPr>
          <a:xfrm flipH="1">
            <a:off x="9404735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5196155" y="3653160"/>
            <a:ext cx="1816337" cy="6419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캔슬불가</a:t>
            </a:r>
            <a:endParaRPr kumimoji="1" lang="en-US" altLang="ko-KR" sz="3600" dirty="0"/>
          </a:p>
        </p:txBody>
      </p:sp>
      <p:cxnSp>
        <p:nvCxnSpPr>
          <p:cNvPr id="28" name="직선 화살표 연결선 27"/>
          <p:cNvCxnSpPr>
            <a:stCxn id="27" idx="0"/>
          </p:cNvCxnSpPr>
          <p:nvPr/>
        </p:nvCxnSpPr>
        <p:spPr>
          <a:xfrm flipH="1" flipV="1">
            <a:off x="6096000" y="2991584"/>
            <a:ext cx="8324" cy="6615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836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150552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sp>
        <p:nvSpPr>
          <p:cNvPr id="5" name="원형 4"/>
          <p:cNvSpPr/>
          <p:nvPr/>
        </p:nvSpPr>
        <p:spPr>
          <a:xfrm rot="16200000">
            <a:off x="1585408" y="3100321"/>
            <a:ext cx="1699846" cy="1699846"/>
          </a:xfrm>
          <a:prstGeom prst="pi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6" name="직선 연결선[R] 5"/>
          <p:cNvCxnSpPr>
            <a:stCxn id="9" idx="0"/>
            <a:endCxn id="9" idx="4"/>
          </p:cNvCxnSpPr>
          <p:nvPr/>
        </p:nvCxnSpPr>
        <p:spPr>
          <a:xfrm>
            <a:off x="243533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/>
          <p:cNvCxnSpPr>
            <a:stCxn id="9" idx="6"/>
            <a:endCxn id="9" idx="2"/>
          </p:cNvCxnSpPr>
          <p:nvPr/>
        </p:nvCxnSpPr>
        <p:spPr>
          <a:xfrm flipH="1">
            <a:off x="150552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201060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 smtClean="0">
                <a:solidFill>
                  <a:sysClr val="windowText" lastClr="000000"/>
                </a:solidFill>
              </a:rPr>
              <a:t>3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34" y="3176336"/>
            <a:ext cx="2989532" cy="1703711"/>
          </a:xfrm>
          <a:prstGeom prst="rect">
            <a:avLst/>
          </a:prstGeom>
        </p:spPr>
      </p:pic>
      <p:sp>
        <p:nvSpPr>
          <p:cNvPr id="10" name="텍스트 상자 9"/>
          <p:cNvSpPr txBox="1"/>
          <p:nvPr/>
        </p:nvSpPr>
        <p:spPr>
          <a:xfrm>
            <a:off x="5143212" y="4928294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 smtClean="0"/>
              <a:t>궁극기 사용</a:t>
            </a:r>
            <a:endParaRPr kumimoji="1" lang="ko-KR" altLang="en-US" sz="2400" dirty="0"/>
          </a:p>
        </p:txBody>
      </p:sp>
      <p:sp>
        <p:nvSpPr>
          <p:cNvPr id="11" name="타원 10"/>
          <p:cNvSpPr/>
          <p:nvPr/>
        </p:nvSpPr>
        <p:spPr>
          <a:xfrm>
            <a:off x="909504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cxnSp>
        <p:nvCxnSpPr>
          <p:cNvPr id="13" name="직선 연결선[R] 12"/>
          <p:cNvCxnSpPr>
            <a:stCxn id="22" idx="0"/>
            <a:endCxn id="22" idx="4"/>
          </p:cNvCxnSpPr>
          <p:nvPr/>
        </p:nvCxnSpPr>
        <p:spPr>
          <a:xfrm>
            <a:off x="1002485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>
            <a:stCxn id="22" idx="6"/>
            <a:endCxn id="22" idx="2"/>
          </p:cNvCxnSpPr>
          <p:nvPr/>
        </p:nvCxnSpPr>
        <p:spPr>
          <a:xfrm flipH="1">
            <a:off x="909504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지연 14"/>
          <p:cNvSpPr/>
          <p:nvPr/>
        </p:nvSpPr>
        <p:spPr>
          <a:xfrm flipH="1">
            <a:off x="9516378" y="3968042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지연 15"/>
          <p:cNvSpPr/>
          <p:nvPr/>
        </p:nvSpPr>
        <p:spPr>
          <a:xfrm rot="16200000" flipH="1">
            <a:off x="9342702" y="3800269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지연 16"/>
          <p:cNvSpPr/>
          <p:nvPr/>
        </p:nvSpPr>
        <p:spPr>
          <a:xfrm rot="18759469" flipH="1">
            <a:off x="9321549" y="4022462"/>
            <a:ext cx="499326" cy="75897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960545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sp>
        <p:nvSpPr>
          <p:cNvPr id="19" name="오른쪽 화살표[R] 18"/>
          <p:cNvSpPr/>
          <p:nvPr/>
        </p:nvSpPr>
        <p:spPr>
          <a:xfrm>
            <a:off x="3959995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오른쪽 화살표[R] 19"/>
          <p:cNvSpPr/>
          <p:nvPr/>
        </p:nvSpPr>
        <p:spPr>
          <a:xfrm>
            <a:off x="7902277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1725040" y="497446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생성된 발열</a:t>
            </a:r>
            <a:endParaRPr kumimoji="1" lang="ko-KR" altLang="en-US" dirty="0"/>
          </a:p>
        </p:txBody>
      </p:sp>
      <p:sp>
        <p:nvSpPr>
          <p:cNvPr id="22" name="텍스트 상자 21"/>
          <p:cNvSpPr txBox="1"/>
          <p:nvPr/>
        </p:nvSpPr>
        <p:spPr>
          <a:xfrm>
            <a:off x="9454192" y="497446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발열 소모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4315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698" y="4226126"/>
            <a:ext cx="2684067" cy="179910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815016" y="3985691"/>
            <a:ext cx="1807913" cy="2415832"/>
            <a:chOff x="1666608" y="4580502"/>
            <a:chExt cx="1807913" cy="2415832"/>
          </a:xfrm>
        </p:grpSpPr>
        <p:sp>
          <p:nvSpPr>
            <p:cNvPr id="44" name="지연 43"/>
            <p:cNvSpPr/>
            <p:nvPr/>
          </p:nvSpPr>
          <p:spPr>
            <a:xfrm rot="5400000">
              <a:off x="1797430" y="4509271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5" name="지연 44"/>
            <p:cNvSpPr/>
            <p:nvPr/>
          </p:nvSpPr>
          <p:spPr>
            <a:xfrm rot="5400000">
              <a:off x="1877920" y="4585946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00B0F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6" name="텍스트 상자 45"/>
            <p:cNvSpPr txBox="1"/>
            <p:nvPr/>
          </p:nvSpPr>
          <p:spPr>
            <a:xfrm>
              <a:off x="2046362" y="555711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 smtClean="0">
                  <a:solidFill>
                    <a:schemeClr val="bg1"/>
                  </a:solidFill>
                </a:rPr>
                <a:t>기술점수</a:t>
              </a:r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16" name="그림 2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608" y="5910484"/>
              <a:ext cx="1737360" cy="1085850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2257363" y="559995"/>
            <a:ext cx="1798724" cy="2403183"/>
            <a:chOff x="13144567" y="4890003"/>
            <a:chExt cx="1798724" cy="2403183"/>
          </a:xfrm>
        </p:grpSpPr>
        <p:sp>
          <p:nvSpPr>
            <p:cNvPr id="47" name="지연 46"/>
            <p:cNvSpPr/>
            <p:nvPr/>
          </p:nvSpPr>
          <p:spPr>
            <a:xfrm rot="5400000">
              <a:off x="13215798" y="4818772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지연 47"/>
            <p:cNvSpPr/>
            <p:nvPr/>
          </p:nvSpPr>
          <p:spPr>
            <a:xfrm rot="5400000">
              <a:off x="13296288" y="4895447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FF000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9" name="텍스트 상자 48"/>
            <p:cNvSpPr txBox="1"/>
            <p:nvPr/>
          </p:nvSpPr>
          <p:spPr>
            <a:xfrm>
              <a:off x="13478094" y="5943610"/>
              <a:ext cx="1107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 smtClean="0">
                  <a:solidFill>
                    <a:schemeClr val="bg1"/>
                  </a:solidFill>
                </a:rPr>
                <a:t>발열점수</a:t>
              </a:r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17" name="그림 2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5931" y="6207336"/>
              <a:ext cx="1737360" cy="1085850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-2474556" y="398055"/>
            <a:ext cx="2735044" cy="2215389"/>
            <a:chOff x="-462217" y="4018212"/>
            <a:chExt cx="2735044" cy="2215389"/>
          </a:xfrm>
        </p:grpSpPr>
        <p:pic>
          <p:nvPicPr>
            <p:cNvPr id="179" name="그림 17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0126" y="4018212"/>
              <a:ext cx="2230863" cy="1732480"/>
            </a:xfrm>
            <a:prstGeom prst="rect">
              <a:avLst/>
            </a:prstGeom>
          </p:spPr>
        </p:pic>
        <p:sp>
          <p:nvSpPr>
            <p:cNvPr id="59" name="텍스트 상자 58"/>
            <p:cNvSpPr txBox="1"/>
            <p:nvPr/>
          </p:nvSpPr>
          <p:spPr>
            <a:xfrm>
              <a:off x="-462217" y="5710381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 smtClean="0"/>
                <a:t>공격 </a:t>
              </a:r>
              <a:r>
                <a:rPr kumimoji="1" lang="en-US" altLang="ko-KR" sz="2800" dirty="0" smtClean="0"/>
                <a:t>/</a:t>
              </a:r>
              <a:r>
                <a:rPr kumimoji="1" lang="ko-KR" altLang="en-US" sz="2800" dirty="0" smtClean="0"/>
                <a:t> 방어행위</a:t>
              </a:r>
              <a:endParaRPr kumimoji="1" lang="ko-KR" altLang="en-US" sz="2800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373" y="3985691"/>
            <a:ext cx="2989532" cy="1703711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7755233" y="351860"/>
            <a:ext cx="2989532" cy="1703711"/>
            <a:chOff x="7150629" y="-2531285"/>
            <a:chExt cx="2989532" cy="1703711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9245" l="6022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0629" y="-2531285"/>
              <a:ext cx="2989532" cy="1703711"/>
            </a:xfrm>
            <a:prstGeom prst="rect">
              <a:avLst/>
            </a:prstGeom>
          </p:spPr>
        </p:pic>
        <p:sp>
          <p:nvSpPr>
            <p:cNvPr id="3" name="자유형 2"/>
            <p:cNvSpPr/>
            <p:nvPr/>
          </p:nvSpPr>
          <p:spPr>
            <a:xfrm>
              <a:off x="7853082" y="-2078182"/>
              <a:ext cx="1999945" cy="1051316"/>
            </a:xfrm>
            <a:custGeom>
              <a:avLst/>
              <a:gdLst>
                <a:gd name="connsiteX0" fmla="*/ 0 w 1999945"/>
                <a:gd name="connsiteY0" fmla="*/ 523213 h 1051316"/>
                <a:gd name="connsiteX1" fmla="*/ 176035 w 1999945"/>
                <a:gd name="connsiteY1" fmla="*/ 1051316 h 1051316"/>
                <a:gd name="connsiteX2" fmla="*/ 1051316 w 1999945"/>
                <a:gd name="connsiteY2" fmla="*/ 973078 h 1051316"/>
                <a:gd name="connsiteX3" fmla="*/ 1779902 w 1999945"/>
                <a:gd name="connsiteY3" fmla="*/ 694357 h 1051316"/>
                <a:gd name="connsiteX4" fmla="*/ 1999945 w 1999945"/>
                <a:gd name="connsiteY4" fmla="*/ 361848 h 1051316"/>
                <a:gd name="connsiteX5" fmla="*/ 1990165 w 1999945"/>
                <a:gd name="connsiteY5" fmla="*/ 161365 h 1051316"/>
                <a:gd name="connsiteX6" fmla="*/ 1775012 w 1999945"/>
                <a:gd name="connsiteY6" fmla="*/ 58678 h 1051316"/>
                <a:gd name="connsiteX7" fmla="*/ 1540300 w 1999945"/>
                <a:gd name="connsiteY7" fmla="*/ 0 h 1051316"/>
                <a:gd name="connsiteX8" fmla="*/ 1765232 w 1999945"/>
                <a:gd name="connsiteY8" fmla="*/ 127136 h 1051316"/>
                <a:gd name="connsiteX9" fmla="*/ 1823911 w 1999945"/>
                <a:gd name="connsiteY9" fmla="*/ 254272 h 1051316"/>
                <a:gd name="connsiteX10" fmla="*/ 1750563 w 1999945"/>
                <a:gd name="connsiteY10" fmla="*/ 440086 h 1051316"/>
                <a:gd name="connsiteX11" fmla="*/ 1466952 w 1999945"/>
                <a:gd name="connsiteY11" fmla="*/ 616120 h 1051316"/>
                <a:gd name="connsiteX12" fmla="*/ 977968 w 1999945"/>
                <a:gd name="connsiteY12" fmla="*/ 718807 h 1051316"/>
                <a:gd name="connsiteX13" fmla="*/ 591671 w 1999945"/>
                <a:gd name="connsiteY13" fmla="*/ 723696 h 1051316"/>
                <a:gd name="connsiteX14" fmla="*/ 195594 w 1999945"/>
                <a:gd name="connsiteY14" fmla="*/ 606340 h 1051316"/>
                <a:gd name="connsiteX15" fmla="*/ 0 w 1999945"/>
                <a:gd name="connsiteY15" fmla="*/ 523213 h 10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99945" h="1051316">
                  <a:moveTo>
                    <a:pt x="0" y="523213"/>
                  </a:moveTo>
                  <a:lnTo>
                    <a:pt x="176035" y="1051316"/>
                  </a:lnTo>
                  <a:lnTo>
                    <a:pt x="1051316" y="973078"/>
                  </a:lnTo>
                  <a:lnTo>
                    <a:pt x="1779902" y="694357"/>
                  </a:lnTo>
                  <a:lnTo>
                    <a:pt x="1999945" y="361848"/>
                  </a:lnTo>
                  <a:lnTo>
                    <a:pt x="1990165" y="161365"/>
                  </a:lnTo>
                  <a:lnTo>
                    <a:pt x="1775012" y="58678"/>
                  </a:lnTo>
                  <a:lnTo>
                    <a:pt x="1540300" y="0"/>
                  </a:lnTo>
                  <a:lnTo>
                    <a:pt x="1765232" y="127136"/>
                  </a:lnTo>
                  <a:lnTo>
                    <a:pt x="1823911" y="254272"/>
                  </a:lnTo>
                  <a:lnTo>
                    <a:pt x="1750563" y="440086"/>
                  </a:lnTo>
                  <a:lnTo>
                    <a:pt x="1466952" y="616120"/>
                  </a:lnTo>
                  <a:lnTo>
                    <a:pt x="977968" y="718807"/>
                  </a:lnTo>
                  <a:lnTo>
                    <a:pt x="591671" y="723696"/>
                  </a:lnTo>
                  <a:lnTo>
                    <a:pt x="195594" y="606340"/>
                  </a:lnTo>
                  <a:lnTo>
                    <a:pt x="0" y="52321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5" name="텍스트 상자 4"/>
          <p:cNvSpPr txBox="1"/>
          <p:nvPr/>
        </p:nvSpPr>
        <p:spPr>
          <a:xfrm>
            <a:off x="10817470" y="880549"/>
            <a:ext cx="4708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dirty="0" smtClean="0"/>
              <a:t>강화 </a:t>
            </a:r>
            <a:r>
              <a:rPr kumimoji="1" lang="en-US" altLang="ko-KR" sz="3600" b="1" dirty="0" smtClean="0"/>
              <a:t>/</a:t>
            </a:r>
            <a:r>
              <a:rPr kumimoji="1" lang="ko-KR" altLang="en-US" sz="3600" b="1" dirty="0" smtClean="0"/>
              <a:t> 변형 스킬 사용</a:t>
            </a:r>
            <a:endParaRPr kumimoji="1" lang="ko-KR" altLang="en-US" sz="3600" b="1" dirty="0"/>
          </a:p>
        </p:txBody>
      </p:sp>
      <p:sp>
        <p:nvSpPr>
          <p:cNvPr id="42" name="텍스트 상자 41"/>
          <p:cNvSpPr txBox="1"/>
          <p:nvPr/>
        </p:nvSpPr>
        <p:spPr>
          <a:xfrm>
            <a:off x="10969836" y="4611363"/>
            <a:ext cx="26548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 smtClean="0"/>
              <a:t>궁극기 활용</a:t>
            </a:r>
            <a:endParaRPr kumimoji="1" lang="en-US" altLang="ko-KR" sz="3600" b="1" dirty="0" smtClean="0"/>
          </a:p>
          <a:p>
            <a:r>
              <a:rPr kumimoji="1" lang="ko-KR" altLang="en-US" sz="3600" b="1" dirty="0" smtClean="0">
                <a:solidFill>
                  <a:schemeClr val="bg1">
                    <a:lumMod val="50000"/>
                  </a:schemeClr>
                </a:solidFill>
              </a:rPr>
              <a:t>발열 소모</a:t>
            </a:r>
            <a:endParaRPr kumimoji="1" lang="ko-KR" altLang="en-U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2" name="텍스트 상자 61"/>
          <p:cNvSpPr txBox="1"/>
          <p:nvPr/>
        </p:nvSpPr>
        <p:spPr>
          <a:xfrm>
            <a:off x="2020596" y="5604717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smtClean="0"/>
              <a:t>스킬 사용</a:t>
            </a:r>
            <a:endParaRPr kumimoji="1" lang="ko-KR" altLang="en-US" sz="3600" b="1" dirty="0"/>
          </a:p>
        </p:txBody>
      </p:sp>
      <p:sp>
        <p:nvSpPr>
          <p:cNvPr id="39" name="오른쪽 화살표[R] 38"/>
          <p:cNvSpPr/>
          <p:nvPr/>
        </p:nvSpPr>
        <p:spPr>
          <a:xfrm rot="5400000">
            <a:off x="-1307366" y="2934305"/>
            <a:ext cx="915080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오른쪽 화살표[R] 39"/>
          <p:cNvSpPr/>
          <p:nvPr/>
        </p:nvSpPr>
        <p:spPr>
          <a:xfrm>
            <a:off x="360070" y="4646708"/>
            <a:ext cx="126785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오른쪽 화살표[R] 40"/>
          <p:cNvSpPr/>
          <p:nvPr/>
        </p:nvSpPr>
        <p:spPr>
          <a:xfrm rot="16200000">
            <a:off x="2756471" y="3191965"/>
            <a:ext cx="768266" cy="41756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오른쪽 화살표[R] 54"/>
          <p:cNvSpPr/>
          <p:nvPr/>
        </p:nvSpPr>
        <p:spPr>
          <a:xfrm>
            <a:off x="4996914" y="924502"/>
            <a:ext cx="248973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오른쪽 화살표[R] 62"/>
          <p:cNvSpPr/>
          <p:nvPr/>
        </p:nvSpPr>
        <p:spPr>
          <a:xfrm>
            <a:off x="6181934" y="4636474"/>
            <a:ext cx="126785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5" name="오른쪽 화살표[R] 64"/>
          <p:cNvSpPr/>
          <p:nvPr/>
        </p:nvSpPr>
        <p:spPr>
          <a:xfrm>
            <a:off x="559196" y="1017305"/>
            <a:ext cx="126785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81934" y="1333500"/>
            <a:ext cx="333166" cy="3628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837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05799" y="3209787"/>
            <a:ext cx="1306286" cy="96058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기본 공격</a:t>
            </a:r>
            <a:endParaRPr kumimoji="1"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00320" y="4976421"/>
            <a:ext cx="1306286" cy="63030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기술점수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 smtClean="0">
                <a:solidFill>
                  <a:srgbClr val="FF0000"/>
                </a:solidFill>
              </a:rPr>
              <a:t>강한 공격으로 획득</a:t>
            </a:r>
            <a:endParaRPr kumimoji="1"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45599" y="6270666"/>
            <a:ext cx="1306286" cy="63030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발열점수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50" dirty="0" smtClean="0">
                <a:solidFill>
                  <a:srgbClr val="FF0000"/>
                </a:solidFill>
              </a:rPr>
              <a:t>기술사용으로 획득</a:t>
            </a:r>
            <a:endParaRPr kumimoji="1"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10585" y="9102349"/>
            <a:ext cx="1306286" cy="96058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궁극기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200" dirty="0" smtClean="0">
                <a:solidFill>
                  <a:srgbClr val="FF0000"/>
                </a:solidFill>
              </a:rPr>
              <a:t>원하는 양의</a:t>
            </a:r>
            <a:endParaRPr kumimoji="1" lang="en-US" altLang="ko-KR" sz="1200" dirty="0" smtClean="0">
              <a:solidFill>
                <a:srgbClr val="FF0000"/>
              </a:solidFill>
            </a:endParaRPr>
          </a:p>
          <a:p>
            <a:pPr algn="ctr"/>
            <a:r>
              <a:rPr kumimoji="1" lang="ko-KR" altLang="en-US" sz="1200" dirty="0" smtClean="0">
                <a:solidFill>
                  <a:srgbClr val="FF0000"/>
                </a:solidFill>
              </a:rPr>
              <a:t>발열 소모</a:t>
            </a:r>
            <a:endParaRPr kumimoji="1"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11" name="직선 화살표 연결선 10"/>
          <p:cNvCxnSpPr>
            <a:stCxn id="4" idx="2"/>
            <a:endCxn id="5" idx="0"/>
          </p:cNvCxnSpPr>
          <p:nvPr/>
        </p:nvCxnSpPr>
        <p:spPr>
          <a:xfrm flipH="1">
            <a:off x="5953463" y="4170369"/>
            <a:ext cx="5479" cy="80605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5" idx="2"/>
            <a:endCxn id="31" idx="0"/>
          </p:cNvCxnSpPr>
          <p:nvPr/>
        </p:nvCxnSpPr>
        <p:spPr>
          <a:xfrm flipH="1">
            <a:off x="5223588" y="5606727"/>
            <a:ext cx="729875" cy="65167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2"/>
            <a:endCxn id="7" idx="0"/>
          </p:cNvCxnSpPr>
          <p:nvPr/>
        </p:nvCxnSpPr>
        <p:spPr>
          <a:xfrm flipH="1">
            <a:off x="5963728" y="6900972"/>
            <a:ext cx="935014" cy="220137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8836619" y="6341264"/>
            <a:ext cx="1306286" cy="81874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회피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200" dirty="0" smtClean="0">
                <a:solidFill>
                  <a:srgbClr val="FF0000"/>
                </a:solidFill>
              </a:rPr>
              <a:t>전투 페이즈</a:t>
            </a:r>
            <a:endParaRPr kumimoji="1" lang="en-US" altLang="ko-KR" sz="1200" dirty="0" smtClean="0">
              <a:solidFill>
                <a:srgbClr val="FF0000"/>
              </a:solidFill>
            </a:endParaRPr>
          </a:p>
          <a:p>
            <a:pPr algn="ctr"/>
            <a:r>
              <a:rPr kumimoji="1" lang="ko-KR" altLang="en-US" sz="1200" dirty="0" smtClean="0">
                <a:solidFill>
                  <a:srgbClr val="FF0000"/>
                </a:solidFill>
              </a:rPr>
              <a:t>초기화</a:t>
            </a:r>
            <a:endParaRPr kumimoji="1"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16" name="꺾인 연결선[E] 15"/>
          <p:cNvCxnSpPr>
            <a:stCxn id="6" idx="1"/>
            <a:endCxn id="169" idx="2"/>
          </p:cNvCxnSpPr>
          <p:nvPr/>
        </p:nvCxnSpPr>
        <p:spPr>
          <a:xfrm rot="10800000" flipV="1">
            <a:off x="3277063" y="6585818"/>
            <a:ext cx="2968537" cy="475345"/>
          </a:xfrm>
          <a:prstGeom prst="bentConnector4">
            <a:avLst>
              <a:gd name="adj1" fmla="val 38999"/>
              <a:gd name="adj2" fmla="val 148091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/>
          <p:cNvCxnSpPr>
            <a:stCxn id="5" idx="3"/>
            <a:endCxn id="14" idx="1"/>
          </p:cNvCxnSpPr>
          <p:nvPr/>
        </p:nvCxnSpPr>
        <p:spPr>
          <a:xfrm>
            <a:off x="6606606" y="5291574"/>
            <a:ext cx="2230013" cy="1459060"/>
          </a:xfrm>
          <a:prstGeom prst="bentConnector3">
            <a:avLst>
              <a:gd name="adj1" fmla="val 5034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/>
          <p:cNvCxnSpPr>
            <a:stCxn id="6" idx="3"/>
            <a:endCxn id="14" idx="1"/>
          </p:cNvCxnSpPr>
          <p:nvPr/>
        </p:nvCxnSpPr>
        <p:spPr>
          <a:xfrm>
            <a:off x="7551885" y="6585819"/>
            <a:ext cx="1284734" cy="164815"/>
          </a:xfrm>
          <a:prstGeom prst="bentConnector3">
            <a:avLst>
              <a:gd name="adj1" fmla="val 1372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[E] 28"/>
          <p:cNvCxnSpPr>
            <a:stCxn id="7" idx="3"/>
            <a:endCxn id="14" idx="1"/>
          </p:cNvCxnSpPr>
          <p:nvPr/>
        </p:nvCxnSpPr>
        <p:spPr>
          <a:xfrm flipV="1">
            <a:off x="6616871" y="6750634"/>
            <a:ext cx="2219748" cy="283200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4570445" y="6258402"/>
            <a:ext cx="1306286" cy="63030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스킬 사용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 smtClean="0">
                <a:solidFill>
                  <a:srgbClr val="FF0000"/>
                </a:solidFill>
              </a:rPr>
              <a:t>기술점수의 소모</a:t>
            </a:r>
            <a:endParaRPr kumimoji="1"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33" name="직선 화살표 연결선 32"/>
          <p:cNvCxnSpPr>
            <a:stCxn id="31" idx="3"/>
            <a:endCxn id="6" idx="1"/>
          </p:cNvCxnSpPr>
          <p:nvPr/>
        </p:nvCxnSpPr>
        <p:spPr>
          <a:xfrm>
            <a:off x="5876731" y="6573555"/>
            <a:ext cx="368868" cy="1226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텍스트 상자 40"/>
          <p:cNvSpPr txBox="1"/>
          <p:nvPr/>
        </p:nvSpPr>
        <p:spPr>
          <a:xfrm>
            <a:off x="1620792" y="1699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스태미나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44" name="지연 43"/>
          <p:cNvSpPr/>
          <p:nvPr/>
        </p:nvSpPr>
        <p:spPr>
          <a:xfrm rot="5400000">
            <a:off x="4006310" y="-870465"/>
            <a:ext cx="1605860" cy="1748322"/>
          </a:xfrm>
          <a:prstGeom prst="flowChartDelay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지연 44"/>
          <p:cNvSpPr/>
          <p:nvPr/>
        </p:nvSpPr>
        <p:spPr>
          <a:xfrm rot="5400000">
            <a:off x="4086800" y="-793790"/>
            <a:ext cx="1463040" cy="1592832"/>
          </a:xfrm>
          <a:prstGeom prst="flowChartDelay">
            <a:avLst/>
          </a:prstGeom>
          <a:gradFill flip="none" rotWithShape="1">
            <a:gsLst>
              <a:gs pos="2300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텍스트 상자 45"/>
          <p:cNvSpPr txBox="1"/>
          <p:nvPr/>
        </p:nvSpPr>
        <p:spPr>
          <a:xfrm>
            <a:off x="4255242" y="1773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기술점수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지연 46"/>
          <p:cNvSpPr/>
          <p:nvPr/>
        </p:nvSpPr>
        <p:spPr>
          <a:xfrm rot="5400000">
            <a:off x="6677838" y="-857816"/>
            <a:ext cx="1605860" cy="1748322"/>
          </a:xfrm>
          <a:prstGeom prst="flowChartDelay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지연 47"/>
          <p:cNvSpPr/>
          <p:nvPr/>
        </p:nvSpPr>
        <p:spPr>
          <a:xfrm rot="5400000">
            <a:off x="6758328" y="-781141"/>
            <a:ext cx="1463040" cy="1592832"/>
          </a:xfrm>
          <a:prstGeom prst="flowChartDelay">
            <a:avLst/>
          </a:prstGeom>
          <a:gradFill flip="none" rotWithShape="1">
            <a:gsLst>
              <a:gs pos="23000">
                <a:schemeClr val="bg1"/>
              </a:gs>
              <a:gs pos="100000">
                <a:srgbClr val="FF0000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텍스트 상자 48"/>
          <p:cNvSpPr txBox="1"/>
          <p:nvPr/>
        </p:nvSpPr>
        <p:spPr>
          <a:xfrm>
            <a:off x="6940134" y="267022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발열점수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6867475" y="-2498153"/>
            <a:ext cx="1184598" cy="1088071"/>
            <a:chOff x="9304865" y="4138878"/>
            <a:chExt cx="1748322" cy="1605860"/>
          </a:xfrm>
        </p:grpSpPr>
        <p:sp>
          <p:nvSpPr>
            <p:cNvPr id="50" name="지연 49"/>
            <p:cNvSpPr/>
            <p:nvPr/>
          </p:nvSpPr>
          <p:spPr>
            <a:xfrm rot="5400000">
              <a:off x="9376096" y="4067647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1" name="지연 50"/>
            <p:cNvSpPr/>
            <p:nvPr/>
          </p:nvSpPr>
          <p:spPr>
            <a:xfrm rot="5400000">
              <a:off x="9456586" y="4144322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chemeClr val="accent2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4" name="텍스트 상자 53"/>
          <p:cNvSpPr txBox="1"/>
          <p:nvPr/>
        </p:nvSpPr>
        <p:spPr>
          <a:xfrm>
            <a:off x="6848816" y="-201320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발열 체인</a:t>
            </a:r>
            <a:endParaRPr kumimoji="1" lang="ko-KR" altLang="en-US" dirty="0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704" b="89167" l="47240" r="54167">
                        <a14:foregroundMark x1="54167" y1="85648" x2="54167" y2="85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565" t="78355" r="46364" b="11071"/>
          <a:stretch/>
        </p:blipFill>
        <p:spPr>
          <a:xfrm>
            <a:off x="6966261" y="-2980991"/>
            <a:ext cx="1003842" cy="844424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823" y="-806627"/>
            <a:ext cx="2406799" cy="1613253"/>
          </a:xfrm>
          <a:prstGeom prst="rect">
            <a:avLst/>
          </a:prstGeom>
        </p:spPr>
      </p:pic>
      <p:sp>
        <p:nvSpPr>
          <p:cNvPr id="59" name="텍스트 상자 58"/>
          <p:cNvSpPr txBox="1"/>
          <p:nvPr/>
        </p:nvSpPr>
        <p:spPr>
          <a:xfrm>
            <a:off x="1534232" y="483460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공격 </a:t>
            </a:r>
            <a:r>
              <a:rPr kumimoji="1" lang="en-US" altLang="ko-KR" dirty="0" smtClean="0"/>
              <a:t>/</a:t>
            </a:r>
            <a:r>
              <a:rPr kumimoji="1" lang="ko-KR" altLang="en-US" dirty="0" smtClean="0"/>
              <a:t> 방어행위</a:t>
            </a:r>
            <a:endParaRPr kumimoji="1" lang="ko-KR" altLang="en-US" dirty="0"/>
          </a:p>
        </p:txBody>
      </p:sp>
      <p:cxnSp>
        <p:nvCxnSpPr>
          <p:cNvPr id="66" name="꺾인 연결선[E] 65"/>
          <p:cNvCxnSpPr>
            <a:stCxn id="50" idx="0"/>
            <a:endCxn id="56" idx="0"/>
          </p:cNvCxnSpPr>
          <p:nvPr/>
        </p:nvCxnSpPr>
        <p:spPr>
          <a:xfrm>
            <a:off x="8052074" y="-1954118"/>
            <a:ext cx="2045149" cy="114749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텍스트 상자 66"/>
          <p:cNvSpPr txBox="1"/>
          <p:nvPr/>
        </p:nvSpPr>
        <p:spPr>
          <a:xfrm>
            <a:off x="8354929" y="-1846260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발열체인 소모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궁극기 사용</a:t>
            </a:r>
            <a:endParaRPr kumimoji="1" lang="ko-KR" altLang="en-US" dirty="0"/>
          </a:p>
        </p:txBody>
      </p:sp>
      <p:sp>
        <p:nvSpPr>
          <p:cNvPr id="52" name="텍스트 상자 51"/>
          <p:cNvSpPr txBox="1"/>
          <p:nvPr/>
        </p:nvSpPr>
        <p:spPr>
          <a:xfrm>
            <a:off x="9196679" y="-767101"/>
            <a:ext cx="1804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궁극기로 소모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0" name="꺾인 연결선[E] 149"/>
          <p:cNvCxnSpPr>
            <a:stCxn id="14" idx="1"/>
            <a:endCxn id="4" idx="3"/>
          </p:cNvCxnSpPr>
          <p:nvPr/>
        </p:nvCxnSpPr>
        <p:spPr>
          <a:xfrm rot="10800000">
            <a:off x="6612085" y="3690078"/>
            <a:ext cx="2224534" cy="306055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2623919" y="6085946"/>
            <a:ext cx="1306286" cy="975218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발열 추가획득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 smtClean="0">
                <a:solidFill>
                  <a:srgbClr val="FF0000"/>
                </a:solidFill>
              </a:rPr>
              <a:t>상위 단계의 궁극기</a:t>
            </a:r>
            <a:endParaRPr kumimoji="1"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76" name="꺾인 연결선[E] 175"/>
          <p:cNvCxnSpPr>
            <a:stCxn id="169" idx="0"/>
            <a:endCxn id="5" idx="1"/>
          </p:cNvCxnSpPr>
          <p:nvPr/>
        </p:nvCxnSpPr>
        <p:spPr>
          <a:xfrm rot="5400000" flipH="1" flipV="1">
            <a:off x="3891505" y="4677131"/>
            <a:ext cx="794372" cy="2023258"/>
          </a:xfrm>
          <a:prstGeom prst="bent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그림 17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89" y="-1192866"/>
            <a:ext cx="2230863" cy="1732480"/>
          </a:xfrm>
          <a:prstGeom prst="rect">
            <a:avLst/>
          </a:prstGeom>
        </p:spPr>
      </p:pic>
      <p:sp>
        <p:nvSpPr>
          <p:cNvPr id="185" name="텍스트 상자 184"/>
          <p:cNvSpPr txBox="1"/>
          <p:nvPr/>
        </p:nvSpPr>
        <p:spPr>
          <a:xfrm>
            <a:off x="2371701" y="2294076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기술점수</a:t>
            </a:r>
            <a:r>
              <a:rPr kumimoji="1" lang="en-US" altLang="ko-KR" dirty="0" smtClean="0"/>
              <a:t> / </a:t>
            </a:r>
            <a:r>
              <a:rPr kumimoji="1" lang="ko-KR" altLang="en-US" dirty="0" smtClean="0"/>
              <a:t>발열점수 획득</a:t>
            </a:r>
            <a:endParaRPr kumimoji="1" lang="ko-KR" altLang="en-US" dirty="0"/>
          </a:p>
        </p:txBody>
      </p:sp>
      <p:cxnSp>
        <p:nvCxnSpPr>
          <p:cNvPr id="207" name="직선 화살표 연결선 206"/>
          <p:cNvCxnSpPr>
            <a:stCxn id="169" idx="3"/>
            <a:endCxn id="31" idx="1"/>
          </p:cNvCxnSpPr>
          <p:nvPr/>
        </p:nvCxnSpPr>
        <p:spPr>
          <a:xfrm>
            <a:off x="3930205" y="6573555"/>
            <a:ext cx="64024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/>
          <p:cNvCxnSpPr>
            <a:stCxn id="5" idx="2"/>
            <a:endCxn id="6" idx="0"/>
          </p:cNvCxnSpPr>
          <p:nvPr/>
        </p:nvCxnSpPr>
        <p:spPr>
          <a:xfrm>
            <a:off x="5953463" y="5606727"/>
            <a:ext cx="945279" cy="66393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그림 2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488" y="530748"/>
            <a:ext cx="1737360" cy="1085850"/>
          </a:xfrm>
          <a:prstGeom prst="rect">
            <a:avLst/>
          </a:prstGeom>
        </p:spPr>
      </p:pic>
      <p:pic>
        <p:nvPicPr>
          <p:cNvPr id="217" name="그림 2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971" y="530748"/>
            <a:ext cx="1737360" cy="1085850"/>
          </a:xfrm>
          <a:prstGeom prst="rect">
            <a:avLst/>
          </a:prstGeom>
        </p:spPr>
      </p:pic>
      <p:cxnSp>
        <p:nvCxnSpPr>
          <p:cNvPr id="218" name="꺾인 연결선[E] 217"/>
          <p:cNvCxnSpPr>
            <a:stCxn id="59" idx="3"/>
            <a:endCxn id="216" idx="1"/>
          </p:cNvCxnSpPr>
          <p:nvPr/>
        </p:nvCxnSpPr>
        <p:spPr>
          <a:xfrm>
            <a:off x="3358770" y="668126"/>
            <a:ext cx="516718" cy="405547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/>
          <p:cNvCxnSpPr>
            <a:stCxn id="59" idx="2"/>
            <a:endCxn id="217" idx="2"/>
          </p:cNvCxnSpPr>
          <p:nvPr/>
        </p:nvCxnSpPr>
        <p:spPr>
          <a:xfrm rot="16200000" flipH="1">
            <a:off x="4609673" y="-1310380"/>
            <a:ext cx="763806" cy="5090150"/>
          </a:xfrm>
          <a:prstGeom prst="bentConnector3">
            <a:avLst>
              <a:gd name="adj1" fmla="val 189787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꺾인 연결선[E] 227"/>
          <p:cNvCxnSpPr>
            <a:stCxn id="44" idx="1"/>
            <a:endCxn id="217" idx="1"/>
          </p:cNvCxnSpPr>
          <p:nvPr/>
        </p:nvCxnSpPr>
        <p:spPr>
          <a:xfrm rot="16200000" flipH="1">
            <a:off x="4802151" y="-792146"/>
            <a:ext cx="1872907" cy="1858731"/>
          </a:xfrm>
          <a:prstGeom prst="bentConnector4">
            <a:avLst>
              <a:gd name="adj1" fmla="val -12206"/>
              <a:gd name="adj2" fmla="val 7159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텍스트 상자 234"/>
          <p:cNvSpPr txBox="1"/>
          <p:nvPr/>
        </p:nvSpPr>
        <p:spPr>
          <a:xfrm>
            <a:off x="4717065" y="-1733560"/>
            <a:ext cx="1651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기술점수 소모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발열점수 획득</a:t>
            </a:r>
            <a:endParaRPr kumimoji="1" lang="ko-KR" altLang="en-US" dirty="0"/>
          </a:p>
        </p:txBody>
      </p:sp>
      <p:sp>
        <p:nvSpPr>
          <p:cNvPr id="2" name="오른쪽 화살표[R] 1"/>
          <p:cNvSpPr/>
          <p:nvPr/>
        </p:nvSpPr>
        <p:spPr>
          <a:xfrm rot="16200000">
            <a:off x="7163276" y="-1121156"/>
            <a:ext cx="653143" cy="48029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219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화살표 연결선 4"/>
          <p:cNvCxnSpPr/>
          <p:nvPr/>
        </p:nvCxnSpPr>
        <p:spPr>
          <a:xfrm>
            <a:off x="2895600" y="6027315"/>
            <a:ext cx="640080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 flipV="1">
            <a:off x="2895600" y="1020064"/>
            <a:ext cx="0" cy="503377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7335189" y="1945357"/>
            <a:ext cx="1621536" cy="54864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/>
              <a:t>가제 </a:t>
            </a:r>
            <a:r>
              <a:rPr kumimoji="1" lang="en-US" altLang="ko-KR" sz="1600" dirty="0" smtClean="0"/>
              <a:t>:</a:t>
            </a:r>
            <a:r>
              <a:rPr kumimoji="1" lang="ko-KR" altLang="en-US" sz="1600" dirty="0" smtClean="0"/>
              <a:t> 편돌이</a:t>
            </a:r>
            <a:endParaRPr kumimoji="1" lang="ko-KR" altLang="en-US" sz="1600" dirty="0"/>
          </a:p>
        </p:txBody>
      </p:sp>
      <p:sp>
        <p:nvSpPr>
          <p:cNvPr id="14" name="텍스트 상자 13"/>
          <p:cNvSpPr txBox="1"/>
          <p:nvPr/>
        </p:nvSpPr>
        <p:spPr>
          <a:xfrm>
            <a:off x="2499645" y="2881304"/>
            <a:ext cx="3497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D</a:t>
            </a:r>
          </a:p>
          <a:p>
            <a:r>
              <a:rPr kumimoji="1" lang="en-US" altLang="ko-KR" dirty="0" smtClean="0"/>
              <a:t>P</a:t>
            </a:r>
          </a:p>
          <a:p>
            <a:r>
              <a:rPr kumimoji="1" lang="en-US" altLang="ko-KR" dirty="0" smtClean="0"/>
              <a:t>S</a:t>
            </a:r>
            <a:endParaRPr kumimoji="1" lang="ko-KR" altLang="en-US" dirty="0"/>
          </a:p>
        </p:txBody>
      </p:sp>
      <p:sp>
        <p:nvSpPr>
          <p:cNvPr id="17" name="텍스트 상자 16"/>
          <p:cNvSpPr txBox="1"/>
          <p:nvPr/>
        </p:nvSpPr>
        <p:spPr>
          <a:xfrm>
            <a:off x="5114000" y="605383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상대하는 적의 수</a:t>
            </a:r>
            <a:endParaRPr kumimoji="1"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7938693" y="4651263"/>
            <a:ext cx="1018032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solidFill>
                  <a:schemeClr val="tx1"/>
                </a:solidFill>
              </a:rPr>
              <a:t>트오세</a:t>
            </a:r>
            <a:endParaRPr kumimoji="1"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736751" y="3930650"/>
            <a:ext cx="743712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smtClean="0">
                <a:solidFill>
                  <a:schemeClr val="tx1"/>
                </a:solidFill>
              </a:rPr>
              <a:t>테라</a:t>
            </a:r>
            <a:endParaRPr kumimoji="1"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153016" y="3426149"/>
            <a:ext cx="1018032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solidFill>
                  <a:schemeClr val="tx1"/>
                </a:solidFill>
              </a:rPr>
              <a:t>마영전</a:t>
            </a:r>
            <a:endParaRPr kumimoji="1"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183664" y="5422675"/>
            <a:ext cx="749808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solidFill>
                  <a:schemeClr val="tx1"/>
                </a:solidFill>
              </a:rPr>
              <a:t>몬헌</a:t>
            </a:r>
            <a:endParaRPr kumimoji="1"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703095" y="3342969"/>
            <a:ext cx="749808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solidFill>
                  <a:schemeClr val="tx1"/>
                </a:solidFill>
              </a:rPr>
              <a:t>던파</a:t>
            </a:r>
            <a:endParaRPr kumimoji="1"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3" name="텍스트 상자 22"/>
          <p:cNvSpPr txBox="1"/>
          <p:nvPr/>
        </p:nvSpPr>
        <p:spPr>
          <a:xfrm>
            <a:off x="5285232" y="992582"/>
            <a:ext cx="3890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i="1" dirty="0" smtClean="0"/>
              <a:t>액션 스타일</a:t>
            </a:r>
            <a:endParaRPr kumimoji="1" lang="ko-KR" altLang="en-US" sz="5400" i="1" dirty="0"/>
          </a:p>
        </p:txBody>
      </p:sp>
    </p:spTree>
    <p:extLst>
      <p:ext uri="{BB962C8B-B14F-4D97-AF65-F5344CB8AC3E}">
        <p14:creationId xmlns:p14="http://schemas.microsoft.com/office/powerpoint/2010/main" val="649473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자유형 74"/>
          <p:cNvSpPr/>
          <p:nvPr/>
        </p:nvSpPr>
        <p:spPr>
          <a:xfrm>
            <a:off x="242047" y="1586753"/>
            <a:ext cx="5647765" cy="1499075"/>
          </a:xfrm>
          <a:custGeom>
            <a:avLst/>
            <a:gdLst>
              <a:gd name="connsiteX0" fmla="*/ 5647765 w 5647765"/>
              <a:gd name="connsiteY0" fmla="*/ 0 h 1499075"/>
              <a:gd name="connsiteX1" fmla="*/ 4141694 w 5647765"/>
              <a:gd name="connsiteY1" fmla="*/ 363071 h 1499075"/>
              <a:gd name="connsiteX2" fmla="*/ 2729753 w 5647765"/>
              <a:gd name="connsiteY2" fmla="*/ 1492623 h 1499075"/>
              <a:gd name="connsiteX3" fmla="*/ 1411941 w 5647765"/>
              <a:gd name="connsiteY3" fmla="*/ 833718 h 1499075"/>
              <a:gd name="connsiteX4" fmla="*/ 0 w 5647765"/>
              <a:gd name="connsiteY4" fmla="*/ 1035423 h 149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7765" h="1499075">
                <a:moveTo>
                  <a:pt x="5647765" y="0"/>
                </a:moveTo>
                <a:cubicBezTo>
                  <a:pt x="5137897" y="57150"/>
                  <a:pt x="4628029" y="114301"/>
                  <a:pt x="4141694" y="363071"/>
                </a:cubicBezTo>
                <a:cubicBezTo>
                  <a:pt x="3655359" y="611841"/>
                  <a:pt x="3184712" y="1414182"/>
                  <a:pt x="2729753" y="1492623"/>
                </a:cubicBezTo>
                <a:cubicBezTo>
                  <a:pt x="2274794" y="1571064"/>
                  <a:pt x="1866900" y="909918"/>
                  <a:pt x="1411941" y="833718"/>
                </a:cubicBezTo>
                <a:cubicBezTo>
                  <a:pt x="956982" y="757518"/>
                  <a:pt x="478491" y="896470"/>
                  <a:pt x="0" y="103542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6131" y="174568"/>
            <a:ext cx="11754196" cy="65504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564777" y="4781005"/>
            <a:ext cx="1058091" cy="1058091"/>
          </a:xfrm>
          <a:prstGeom prst="ellipse">
            <a:avLst/>
          </a:prstGeom>
          <a:gradFill flip="none" rotWithShape="1">
            <a:gsLst>
              <a:gs pos="0">
                <a:srgbClr val="FFC000"/>
              </a:gs>
              <a:gs pos="70000">
                <a:srgbClr val="FFC000"/>
              </a:gs>
              <a:gs pos="83000">
                <a:schemeClr val="accent4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851566" y="5068387"/>
            <a:ext cx="483325" cy="4833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2120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ultra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548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4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27808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3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012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2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0336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item</a:t>
            </a:r>
            <a:endParaRPr kumimoji="1" lang="en-US" altLang="ko-KR" sz="1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5764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item</a:t>
            </a:r>
            <a:endParaRPr kumimoji="1" lang="en-US" altLang="ko-KR" sz="1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09966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item</a:t>
            </a:r>
            <a:endParaRPr kumimoji="1" lang="en-US" altLang="ko-KR" sz="1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622868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item</a:t>
            </a:r>
            <a:endParaRPr kumimoji="1" lang="en-US" altLang="ko-KR" sz="1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894477" y="275621"/>
            <a:ext cx="1965161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map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7805" y="349136"/>
            <a:ext cx="762962" cy="9311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19242" y="349136"/>
            <a:ext cx="2099330" cy="277224"/>
          </a:xfrm>
          <a:prstGeom prst="rect">
            <a:avLst/>
          </a:prstGeom>
          <a:solidFill>
            <a:srgbClr val="FF0000">
              <a:alpha val="45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660779" y="1003104"/>
            <a:ext cx="1757793" cy="277225"/>
          </a:xfrm>
          <a:prstGeom prst="rect">
            <a:avLst/>
          </a:prstGeom>
          <a:gradFill flip="none" rotWithShape="1">
            <a:gsLst>
              <a:gs pos="75000">
                <a:srgbClr val="FFC000"/>
              </a:gs>
              <a:gs pos="76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313059" y="1003103"/>
            <a:ext cx="277225" cy="27722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09443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244513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029505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814498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599490" y="708349"/>
            <a:ext cx="172208" cy="212766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1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384482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169474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954467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739459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524451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73798" y="4569131"/>
            <a:ext cx="2843388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1200" dirty="0" smtClean="0">
                <a:solidFill>
                  <a:sysClr val="windowText" lastClr="000000"/>
                </a:solidFill>
              </a:rPr>
              <a:t>신창섭 </a:t>
            </a:r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200" dirty="0" smtClean="0">
                <a:solidFill>
                  <a:sysClr val="windowText" lastClr="000000"/>
                </a:solidFill>
              </a:rPr>
              <a:t> 너때문에 파티를 망쳤으니</a:t>
            </a:r>
            <a:endParaRPr kumimoji="1" lang="en-US" altLang="ko-KR" sz="1200" dirty="0" smtClean="0">
              <a:solidFill>
                <a:sysClr val="windowText" lastClr="000000"/>
              </a:solidFill>
            </a:endParaRPr>
          </a:p>
          <a:p>
            <a:r>
              <a:rPr kumimoji="1" lang="ko-KR" altLang="en-US" sz="1200" dirty="0" smtClean="0">
                <a:solidFill>
                  <a:sysClr val="windowText" lastClr="000000"/>
                </a:solidFill>
              </a:rPr>
              <a:t>           책임져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3440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000" dirty="0" smtClean="0">
                <a:solidFill>
                  <a:schemeClr val="tx1"/>
                </a:solidFill>
              </a:rPr>
              <a:t>Skill</a:t>
            </a:r>
          </a:p>
          <a:p>
            <a:pPr algn="ctr"/>
            <a:r>
              <a:rPr kumimoji="1" lang="en-US" altLang="ko-KR" sz="1000" dirty="0" smtClean="0">
                <a:solidFill>
                  <a:schemeClr val="tx1"/>
                </a:solidFill>
              </a:rPr>
              <a:t>1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4908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item</a:t>
            </a:r>
            <a:endParaRPr kumimoji="1" lang="en-US" altLang="ko-KR" sz="1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35131" y="6119446"/>
            <a:ext cx="2380567" cy="27572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김형준 </a:t>
            </a:r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 네</a:t>
            </a:r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 알겠습니다</a:t>
            </a:r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.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7379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 smtClean="0">
                <a:solidFill>
                  <a:sysClr val="windowText" lastClr="000000"/>
                </a:solidFill>
              </a:rPr>
              <a:t>일반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04566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 smtClean="0">
                <a:solidFill>
                  <a:sysClr val="windowText" lastClr="000000"/>
                </a:solidFill>
              </a:rPr>
              <a:t>시스템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3746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9174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440680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963886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 smtClean="0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8318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cxnSp>
        <p:nvCxnSpPr>
          <p:cNvPr id="48" name="직선 연결선[R] 47"/>
          <p:cNvCxnSpPr/>
          <p:nvPr/>
        </p:nvCxnSpPr>
        <p:spPr>
          <a:xfrm flipV="1">
            <a:off x="7576456" y="174568"/>
            <a:ext cx="0" cy="21800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[R] 48"/>
          <p:cNvCxnSpPr/>
          <p:nvPr/>
        </p:nvCxnSpPr>
        <p:spPr>
          <a:xfrm flipH="1" flipV="1">
            <a:off x="7576456" y="2354580"/>
            <a:ext cx="4393871" cy="19079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8" y="2485946"/>
            <a:ext cx="1071932" cy="1209040"/>
          </a:xfrm>
          <a:prstGeom prst="rect">
            <a:avLst/>
          </a:prstGeom>
        </p:spPr>
      </p:pic>
      <p:cxnSp>
        <p:nvCxnSpPr>
          <p:cNvPr id="53" name="직선 연결선[R] 52"/>
          <p:cNvCxnSpPr/>
          <p:nvPr/>
        </p:nvCxnSpPr>
        <p:spPr>
          <a:xfrm flipH="1" flipV="1">
            <a:off x="3921446" y="673331"/>
            <a:ext cx="1996028" cy="915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/>
          <p:cNvCxnSpPr/>
          <p:nvPr/>
        </p:nvCxnSpPr>
        <p:spPr>
          <a:xfrm flipV="1">
            <a:off x="5917474" y="174568"/>
            <a:ext cx="0" cy="14143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/>
          <p:nvPr/>
        </p:nvCxnSpPr>
        <p:spPr>
          <a:xfrm flipV="1">
            <a:off x="5917474" y="511233"/>
            <a:ext cx="1658982" cy="10776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그림 6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2088491" y="2027049"/>
            <a:ext cx="1022985" cy="1022985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5262">
            <a:off x="2528210" y="2532833"/>
            <a:ext cx="1022985" cy="1022985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6868">
            <a:off x="2305607" y="3046708"/>
            <a:ext cx="1022985" cy="1022985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1778193" y="3327187"/>
            <a:ext cx="1022985" cy="1022985"/>
          </a:xfrm>
          <a:prstGeom prst="rect">
            <a:avLst/>
          </a:prstGeom>
        </p:spPr>
      </p:pic>
      <p:sp>
        <p:nvSpPr>
          <p:cNvPr id="70" name="호 69"/>
          <p:cNvSpPr/>
          <p:nvPr/>
        </p:nvSpPr>
        <p:spPr>
          <a:xfrm rot="4829520">
            <a:off x="414218" y="1987585"/>
            <a:ext cx="2808325" cy="1485215"/>
          </a:xfrm>
          <a:prstGeom prst="arc">
            <a:avLst/>
          </a:prstGeom>
          <a:solidFill>
            <a:srgbClr val="FFFF00">
              <a:alpha val="78000"/>
            </a:srgbClr>
          </a:solidFill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74" name="그룹 73"/>
          <p:cNvGrpSpPr/>
          <p:nvPr/>
        </p:nvGrpSpPr>
        <p:grpSpPr>
          <a:xfrm>
            <a:off x="1487112" y="1565411"/>
            <a:ext cx="780127" cy="848338"/>
            <a:chOff x="5283447" y="2363113"/>
            <a:chExt cx="1443924" cy="1570175"/>
          </a:xfrm>
        </p:grpSpPr>
        <p:sp>
          <p:nvSpPr>
            <p:cNvPr id="71" name="타원 70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 smtClean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72" name="그림 7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73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 smtClean="0">
                  <a:solidFill>
                    <a:srgbClr val="FF0000"/>
                  </a:solidFill>
                </a:rPr>
                <a:t>5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77" name="그림 7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628" y="1967702"/>
            <a:ext cx="1364415" cy="1347776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5326356" y="1295216"/>
            <a:ext cx="780127" cy="848338"/>
            <a:chOff x="5283447" y="2363113"/>
            <a:chExt cx="1443924" cy="1570175"/>
          </a:xfrm>
        </p:grpSpPr>
        <p:sp>
          <p:nvSpPr>
            <p:cNvPr id="79" name="타원 78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 smtClean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80" name="그림 7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81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 smtClean="0">
                  <a:solidFill>
                    <a:srgbClr val="FF0000"/>
                  </a:solidFill>
                </a:rPr>
                <a:t>2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82" name="그림 81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30" b="98481" l="1792" r="89932">
                        <a14:backgroundMark x1="22270" y1="62033" x2="27304" y2="51402"/>
                        <a14:backgroundMark x1="57765" y1="65537" x2="85751" y2="66238"/>
                        <a14:backgroundMark x1="39078" y1="66005" x2="42833" y2="7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370" y="3555583"/>
            <a:ext cx="2580640" cy="1884836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874" y="653035"/>
            <a:ext cx="3181167" cy="2627498"/>
          </a:xfrm>
          <a:prstGeom prst="rect">
            <a:avLst/>
          </a:prstGeom>
        </p:spPr>
      </p:pic>
      <p:sp>
        <p:nvSpPr>
          <p:cNvPr id="84" name="번개[L] 83"/>
          <p:cNvSpPr/>
          <p:nvPr/>
        </p:nvSpPr>
        <p:spPr>
          <a:xfrm rot="20700000">
            <a:off x="7174893" y="2294255"/>
            <a:ext cx="2636157" cy="2459695"/>
          </a:xfrm>
          <a:prstGeom prst="lightningBolt">
            <a:avLst/>
          </a:prstGeom>
          <a:gradFill flip="none" rotWithShape="1">
            <a:gsLst>
              <a:gs pos="0">
                <a:srgbClr val="00B0F0"/>
              </a:gs>
              <a:gs pos="91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9622129" y="3607846"/>
            <a:ext cx="120738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궁극기</a:t>
            </a:r>
            <a:r>
              <a:rPr lang="en-US" altLang="ko-KR" sz="2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!</a:t>
            </a:r>
            <a:endParaRPr lang="en-US" altLang="ko-KR" sz="2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3418572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3880507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4352796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483369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5281201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3418572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3880507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F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4352796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Q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483369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W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5281201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E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6702149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7164084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7636373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0" name="타원 99"/>
          <p:cNvSpPr/>
          <p:nvPr/>
        </p:nvSpPr>
        <p:spPr>
          <a:xfrm>
            <a:off x="8117275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1" name="타원 100"/>
          <p:cNvSpPr/>
          <p:nvPr/>
        </p:nvSpPr>
        <p:spPr>
          <a:xfrm>
            <a:off x="856477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12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102" name="타원 101"/>
          <p:cNvSpPr/>
          <p:nvPr/>
        </p:nvSpPr>
        <p:spPr>
          <a:xfrm>
            <a:off x="6702149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3" name="타원 102"/>
          <p:cNvSpPr/>
          <p:nvPr/>
        </p:nvSpPr>
        <p:spPr>
          <a:xfrm>
            <a:off x="7164084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4" name="타원 103"/>
          <p:cNvSpPr/>
          <p:nvPr/>
        </p:nvSpPr>
        <p:spPr>
          <a:xfrm>
            <a:off x="7636373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3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8117275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4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856477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9894477" y="2316394"/>
            <a:ext cx="1965161" cy="68189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200" dirty="0" smtClean="0">
                <a:solidFill>
                  <a:sysClr val="windowText" lastClr="000000"/>
                </a:solidFill>
              </a:rPr>
              <a:t>무덤 훼손</a:t>
            </a:r>
            <a:endParaRPr kumimoji="1" lang="en-US" altLang="ko-KR" sz="1200" dirty="0" smtClean="0">
              <a:solidFill>
                <a:sysClr val="windowText" lastClr="000000"/>
              </a:solidFill>
            </a:endParaRPr>
          </a:p>
          <a:p>
            <a:r>
              <a:rPr kumimoji="1" lang="ko-KR" altLang="en-US" sz="800" dirty="0" smtClean="0">
                <a:solidFill>
                  <a:sysClr val="windowText" lastClr="000000"/>
                </a:solidFill>
              </a:rPr>
              <a:t>마을의 무덤을 훼손시키고 있는 마물을 잡아라</a:t>
            </a:r>
            <a:r>
              <a:rPr kumimoji="1" lang="en-US" altLang="ko-KR" sz="800" dirty="0" smtClean="0">
                <a:solidFill>
                  <a:sysClr val="windowText" lastClr="000000"/>
                </a:solidFill>
              </a:rPr>
              <a:t>(0</a:t>
            </a:r>
            <a:r>
              <a:rPr kumimoji="1" lang="ko-KR" altLang="en-US" sz="8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 smtClean="0">
                <a:solidFill>
                  <a:sysClr val="windowText" lastClr="000000"/>
                </a:solidFill>
              </a:rPr>
              <a:t>/</a:t>
            </a:r>
            <a:r>
              <a:rPr kumimoji="1" lang="ko-KR" altLang="en-US" sz="8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 smtClean="0">
                <a:solidFill>
                  <a:sysClr val="windowText" lastClr="000000"/>
                </a:solidFill>
              </a:rPr>
              <a:t>1)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10" name="설명선 1[L] 109"/>
          <p:cNvSpPr/>
          <p:nvPr/>
        </p:nvSpPr>
        <p:spPr>
          <a:xfrm>
            <a:off x="-3505386" y="1832080"/>
            <a:ext cx="3747433" cy="856770"/>
          </a:xfrm>
          <a:prstGeom prst="borderCallout1">
            <a:avLst>
              <a:gd name="adj1" fmla="val 45431"/>
              <a:gd name="adj2" fmla="val 103645"/>
              <a:gd name="adj3" fmla="val 122763"/>
              <a:gd name="adj4" fmla="val 133674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높은 발열을 유지하여 강력한 범위 스킬을 사용하는 근접 공격형 직업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1" name="설명선 1[L] 110"/>
          <p:cNvSpPr/>
          <p:nvPr/>
        </p:nvSpPr>
        <p:spPr>
          <a:xfrm>
            <a:off x="9568951" y="5872648"/>
            <a:ext cx="3747433" cy="1211912"/>
          </a:xfrm>
          <a:prstGeom prst="borderCallout1">
            <a:avLst>
              <a:gd name="adj1" fmla="val -12496"/>
              <a:gd name="adj2" fmla="val 33728"/>
              <a:gd name="adj3" fmla="val -91359"/>
              <a:gd name="adj4" fmla="val 25748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ysClr val="windowText" lastClr="000000"/>
                </a:solidFill>
              </a:rPr>
              <a:t>탱커가 시선을 끄는 동안 쌓인 발열 체인을 모두 소모하여 강력한 궁극기를 사용하는 원거리 마법형 직업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3365723" y="4031742"/>
            <a:ext cx="1022985" cy="1022985"/>
          </a:xfrm>
          <a:prstGeom prst="rect">
            <a:avLst/>
          </a:prstGeom>
        </p:spPr>
      </p:pic>
      <p:sp>
        <p:nvSpPr>
          <p:cNvPr id="113" name="설명선 1[L] 112"/>
          <p:cNvSpPr/>
          <p:nvPr/>
        </p:nvSpPr>
        <p:spPr>
          <a:xfrm>
            <a:off x="-1055077" y="7038263"/>
            <a:ext cx="3565156" cy="856770"/>
          </a:xfrm>
          <a:prstGeom prst="borderCallout1">
            <a:avLst>
              <a:gd name="adj1" fmla="val 45431"/>
              <a:gd name="adj2" fmla="val 103645"/>
              <a:gd name="adj3" fmla="val -232308"/>
              <a:gd name="adj4" fmla="val 131328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강력한 공격으로 </a:t>
            </a:r>
            <a:r>
              <a:rPr kumimoji="1" lang="ko-KR" altLang="en-US" smtClean="0">
                <a:solidFill>
                  <a:sysClr val="windowText" lastClr="000000"/>
                </a:solidFill>
              </a:rPr>
              <a:t>인해 사망하고 날아간 몬스터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292" b="99096" l="1546" r="97423">
                        <a14:foregroundMark x1="64605" y1="17571" x2="65120" y2="25452"/>
                        <a14:foregroundMark x1="34536" y1="81525" x2="38832" y2="92636"/>
                        <a14:backgroundMark x1="28351" y1="88372" x2="31271" y2="91602"/>
                        <a14:backgroundMark x1="42612" y1="69121" x2="42268" y2="74806"/>
                        <a14:backgroundMark x1="66495" y1="85917" x2="66495" y2="94444"/>
                        <a14:backgroundMark x1="49313" y1="74806" x2="51718" y2="68734"/>
                        <a14:backgroundMark x1="44158" y1="86951" x2="44158" y2="8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430" y="2032258"/>
            <a:ext cx="1189370" cy="1581739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03451">
            <a:off x="3899334" y="3826072"/>
            <a:ext cx="2458500" cy="546273"/>
          </a:xfrm>
          <a:prstGeom prst="rect">
            <a:avLst/>
          </a:prstGeom>
        </p:spPr>
      </p:pic>
      <p:sp>
        <p:nvSpPr>
          <p:cNvPr id="116" name="설명선 1[L] 115"/>
          <p:cNvSpPr/>
          <p:nvPr/>
        </p:nvSpPr>
        <p:spPr>
          <a:xfrm>
            <a:off x="2187484" y="-1247035"/>
            <a:ext cx="3918999" cy="856770"/>
          </a:xfrm>
          <a:prstGeom prst="borderCallout1">
            <a:avLst>
              <a:gd name="adj1" fmla="val 121371"/>
              <a:gd name="adj2" fmla="val 25145"/>
              <a:gd name="adj3" fmla="val 414941"/>
              <a:gd name="adj4" fmla="val 7501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아군이 위험에 처하자 빠르게 달려와 적의 공격을 방어하고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 발열 점수를 얻는 방어형 직업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9" name="설명선 1[L] 108"/>
          <p:cNvSpPr/>
          <p:nvPr/>
        </p:nvSpPr>
        <p:spPr>
          <a:xfrm>
            <a:off x="7841226" y="-1067421"/>
            <a:ext cx="4102174" cy="856770"/>
          </a:xfrm>
          <a:prstGeom prst="borderCallout1">
            <a:avLst>
              <a:gd name="adj1" fmla="val 121371"/>
              <a:gd name="adj2" fmla="val 25145"/>
              <a:gd name="adj3" fmla="val 240484"/>
              <a:gd name="adj4" fmla="val 1114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높은 방어력으로 일정 발열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이하의 스킬 공격은 제대로 발휘하지 못함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631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/>
          <p:cNvCxnSpPr/>
          <p:nvPr/>
        </p:nvCxnSpPr>
        <p:spPr>
          <a:xfrm>
            <a:off x="2828260" y="1318437"/>
            <a:ext cx="0" cy="38277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/>
          <p:cNvCxnSpPr/>
          <p:nvPr/>
        </p:nvCxnSpPr>
        <p:spPr>
          <a:xfrm>
            <a:off x="9016409" y="1318437"/>
            <a:ext cx="0" cy="38277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2394487" y="5325730"/>
            <a:ext cx="867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X</a:t>
            </a:r>
            <a:r>
              <a:rPr kumimoji="1" lang="ko-KR" altLang="en-US" dirty="0" smtClean="0"/>
              <a:t> 레벨</a:t>
            </a:r>
            <a:endParaRPr kumimoji="1" lang="ko-KR" altLang="en-US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8356615" y="5325730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X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+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1</a:t>
            </a:r>
            <a:r>
              <a:rPr kumimoji="1" lang="ko-KR" altLang="en-US" dirty="0" smtClean="0"/>
              <a:t> 레벨</a:t>
            </a:r>
            <a:endParaRPr kumimoji="1" lang="ko-KR" altLang="en-US" dirty="0"/>
          </a:p>
        </p:txBody>
      </p:sp>
      <p:sp>
        <p:nvSpPr>
          <p:cNvPr id="9" name="텍스트 상자 8"/>
          <p:cNvSpPr txBox="1"/>
          <p:nvPr/>
        </p:nvSpPr>
        <p:spPr>
          <a:xfrm>
            <a:off x="1776529" y="769533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X</a:t>
            </a:r>
            <a:r>
              <a:rPr kumimoji="1" lang="ko-KR" altLang="en-US" dirty="0" smtClean="0"/>
              <a:t>레벨 요구 경험치</a:t>
            </a:r>
            <a:endParaRPr kumimoji="1" lang="ko-KR" altLang="en-US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7697779" y="769533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X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+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1</a:t>
            </a:r>
            <a:r>
              <a:rPr kumimoji="1" lang="ko-KR" altLang="en-US" dirty="0" smtClean="0"/>
              <a:t> 레벨 요구 경험치</a:t>
            </a:r>
            <a:endParaRPr kumimoji="1" lang="ko-KR" altLang="en-US" dirty="0"/>
          </a:p>
        </p:txBody>
      </p:sp>
      <p:sp>
        <p:nvSpPr>
          <p:cNvPr id="11" name="오른쪽 화살표[R] 10"/>
          <p:cNvSpPr/>
          <p:nvPr/>
        </p:nvSpPr>
        <p:spPr>
          <a:xfrm>
            <a:off x="2804438" y="2394097"/>
            <a:ext cx="7899678" cy="16764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 smtClean="0"/>
              <a:t>누적 경험치</a:t>
            </a:r>
            <a:endParaRPr kumimoji="1" lang="ko-KR" altLang="en-US" sz="3600" dirty="0"/>
          </a:p>
        </p:txBody>
      </p:sp>
      <p:sp>
        <p:nvSpPr>
          <p:cNvPr id="12" name="사각형 설명선[R] 11"/>
          <p:cNvSpPr/>
          <p:nvPr/>
        </p:nvSpPr>
        <p:spPr>
          <a:xfrm>
            <a:off x="7247467" y="1780755"/>
            <a:ext cx="2428740" cy="863600"/>
          </a:xfrm>
          <a:prstGeom prst="wedgeRectCallout">
            <a:avLst>
              <a:gd name="adj1" fmla="val 24485"/>
              <a:gd name="adj2" fmla="val 138971"/>
            </a:avLst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 smtClean="0">
                <a:solidFill>
                  <a:sysClr val="windowText" lastClr="000000"/>
                </a:solidFill>
              </a:rPr>
              <a:t>레벨업</a:t>
            </a:r>
            <a:r>
              <a:rPr kumimoji="1" lang="en-US" altLang="ko-KR" sz="3200" dirty="0">
                <a:solidFill>
                  <a:sysClr val="windowText" lastClr="000000"/>
                </a:solidFill>
              </a:rPr>
              <a:t>!</a:t>
            </a:r>
            <a:endParaRPr kumimoji="1" lang="ko-KR" altLang="en-US" sz="3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316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[R] 11"/>
          <p:cNvCxnSpPr/>
          <p:nvPr/>
        </p:nvCxnSpPr>
        <p:spPr>
          <a:xfrm>
            <a:off x="2828260" y="524933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/>
          <p:cNvCxnSpPr/>
          <p:nvPr/>
        </p:nvCxnSpPr>
        <p:spPr>
          <a:xfrm>
            <a:off x="9016409" y="524933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2594863" y="2453757"/>
            <a:ext cx="466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 smtClean="0"/>
              <a:t>0</a:t>
            </a:r>
            <a:endParaRPr kumimoji="1" lang="ko-KR" altLang="en-US" sz="4000" dirty="0"/>
          </a:p>
        </p:txBody>
      </p:sp>
      <p:sp>
        <p:nvSpPr>
          <p:cNvPr id="15" name="텍스트 상자 14"/>
          <p:cNvSpPr txBox="1"/>
          <p:nvPr/>
        </p:nvSpPr>
        <p:spPr>
          <a:xfrm>
            <a:off x="8500888" y="2453757"/>
            <a:ext cx="10310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 smtClean="0"/>
              <a:t>100</a:t>
            </a:r>
            <a:endParaRPr kumimoji="1" lang="ko-KR" altLang="en-US" sz="40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2828260" y="647044"/>
            <a:ext cx="7899678" cy="16764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 smtClean="0"/>
              <a:t>경험치 </a:t>
            </a:r>
            <a:r>
              <a:rPr kumimoji="1" lang="en-US" altLang="ko-KR" sz="3600" dirty="0" smtClean="0"/>
              <a:t>140</a:t>
            </a:r>
            <a:r>
              <a:rPr kumimoji="1" lang="ko-KR" altLang="en-US" sz="3600" dirty="0" smtClean="0"/>
              <a:t> 획득</a:t>
            </a:r>
            <a:endParaRPr kumimoji="1" lang="ko-KR" altLang="en-US" sz="3600" dirty="0"/>
          </a:p>
        </p:txBody>
      </p:sp>
      <p:sp>
        <p:nvSpPr>
          <p:cNvPr id="23" name="텍스트 상자 22"/>
          <p:cNvSpPr txBox="1"/>
          <p:nvPr/>
        </p:nvSpPr>
        <p:spPr>
          <a:xfrm>
            <a:off x="1218846" y="1131301"/>
            <a:ext cx="1492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 smtClean="0"/>
              <a:t>1</a:t>
            </a:r>
            <a:r>
              <a:rPr kumimoji="1" lang="ko-KR" altLang="en-US" sz="4000" dirty="0" smtClean="0"/>
              <a:t>레벨</a:t>
            </a:r>
            <a:endParaRPr kumimoji="1" lang="ko-KR" altLang="en-US" sz="4000" dirty="0"/>
          </a:p>
        </p:txBody>
      </p:sp>
      <p:cxnSp>
        <p:nvCxnSpPr>
          <p:cNvPr id="24" name="직선 연결선[R] 23"/>
          <p:cNvCxnSpPr/>
          <p:nvPr/>
        </p:nvCxnSpPr>
        <p:spPr>
          <a:xfrm>
            <a:off x="2828260" y="3437466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/>
          <p:cNvCxnSpPr/>
          <p:nvPr/>
        </p:nvCxnSpPr>
        <p:spPr>
          <a:xfrm>
            <a:off x="9016409" y="3437466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상자 25"/>
          <p:cNvSpPr txBox="1"/>
          <p:nvPr/>
        </p:nvSpPr>
        <p:spPr>
          <a:xfrm>
            <a:off x="2594863" y="5366290"/>
            <a:ext cx="466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 smtClean="0"/>
              <a:t>0</a:t>
            </a:r>
            <a:endParaRPr kumimoji="1" lang="ko-KR" altLang="en-US" sz="40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8500889" y="5366290"/>
            <a:ext cx="10310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 smtClean="0"/>
              <a:t>140</a:t>
            </a:r>
            <a:endParaRPr kumimoji="1" lang="ko-KR" altLang="en-US" sz="4000" dirty="0"/>
          </a:p>
        </p:txBody>
      </p:sp>
      <p:sp>
        <p:nvSpPr>
          <p:cNvPr id="28" name="오른쪽 화살표[R] 27"/>
          <p:cNvSpPr/>
          <p:nvPr/>
        </p:nvSpPr>
        <p:spPr>
          <a:xfrm>
            <a:off x="2828260" y="3559577"/>
            <a:ext cx="4131340" cy="16764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 smtClean="0"/>
              <a:t>잔여 경험치 </a:t>
            </a:r>
            <a:r>
              <a:rPr kumimoji="1" lang="en-US" altLang="ko-KR" sz="3600" dirty="0" smtClean="0"/>
              <a:t>40</a:t>
            </a:r>
            <a:endParaRPr kumimoji="1" lang="ko-KR" altLang="en-US" sz="3600" dirty="0"/>
          </a:p>
        </p:txBody>
      </p:sp>
      <p:sp>
        <p:nvSpPr>
          <p:cNvPr id="29" name="텍스트 상자 28"/>
          <p:cNvSpPr txBox="1"/>
          <p:nvPr/>
        </p:nvSpPr>
        <p:spPr>
          <a:xfrm>
            <a:off x="1218846" y="4043834"/>
            <a:ext cx="1492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/>
              <a:t>2</a:t>
            </a:r>
            <a:r>
              <a:rPr kumimoji="1" lang="ko-KR" altLang="en-US" sz="4000" dirty="0" smtClean="0"/>
              <a:t>레벨</a:t>
            </a:r>
            <a:endParaRPr kumimoji="1"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683323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-931333" y="-2675467"/>
            <a:ext cx="899316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ko-KR" altLang="ko-KR" b="1" dirty="0"/>
              <a:t>기획의도</a:t>
            </a:r>
          </a:p>
          <a:p>
            <a:pPr lvl="2"/>
            <a:r>
              <a:rPr lang="ko-KR" altLang="ko-KR" b="1" dirty="0"/>
              <a:t>비선형적인 스킬구조를 통해 플레이어에게 성장 동선에 대한 선택권을 준다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ko-KR" altLang="ko-KR" b="1" dirty="0"/>
              <a:t>선택적인 스킬 사용을 통해 각 전투마다 다른 플레이를 만들 수 있도록 한다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ko-KR" altLang="ko-KR" b="1" dirty="0"/>
              <a:t>재화의 소모를 유도하고 후반 반복 플레이 요소를 부여한다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r>
              <a:rPr lang="en-US" altLang="ko-KR" b="1" dirty="0"/>
              <a:t> </a:t>
            </a:r>
            <a:endParaRPr lang="ko-KR" altLang="ko-KR" b="1" dirty="0"/>
          </a:p>
          <a:p>
            <a:pPr lvl="1"/>
            <a:r>
              <a:rPr lang="ko-KR" altLang="ko-KR" b="1" dirty="0"/>
              <a:t>시스템 컨셉</a:t>
            </a:r>
          </a:p>
          <a:p>
            <a:pPr lvl="2"/>
            <a:r>
              <a:rPr lang="en-US" altLang="ko-KR" b="1" dirty="0"/>
              <a:t>PC</a:t>
            </a:r>
            <a:r>
              <a:rPr lang="ko-KR" altLang="ko-KR" b="1" dirty="0"/>
              <a:t>는 재화를 지불하고 원하는 스킬을 획득할 수 있다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en-US" altLang="ko-KR" b="1" dirty="0"/>
              <a:t>PC</a:t>
            </a:r>
            <a:r>
              <a:rPr lang="ko-KR" altLang="ko-KR" b="1" dirty="0"/>
              <a:t>는 보유한 스킬 중 직접 선택한 스킬 만을 전투에서 활용할 수 있다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en-US" altLang="ko-KR" b="1" dirty="0"/>
              <a:t>PC</a:t>
            </a:r>
            <a:r>
              <a:rPr lang="ko-KR" altLang="ko-KR" b="1" dirty="0"/>
              <a:t>는 재화를 소모하여 특정 스킬을 강화시킬 수 있다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endParaRPr kumimoji="1"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645632" y="934039"/>
            <a:ext cx="2871536" cy="4777184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1877" y="2654555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smtClean="0"/>
              <a:t>캐릭터</a:t>
            </a:r>
            <a:endParaRPr kumimoji="1" lang="en-US" altLang="ko-KR" sz="3200" dirty="0" smtClean="0"/>
          </a:p>
          <a:p>
            <a:pPr algn="ctr"/>
            <a:r>
              <a:rPr kumimoji="1" lang="ko-KR" altLang="en-US" sz="3200" dirty="0" smtClean="0"/>
              <a:t>생성</a:t>
            </a:r>
            <a:endParaRPr kumimoji="1" lang="en-US" altLang="ko-KR" sz="3200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2514705" y="2882900"/>
            <a:ext cx="1926077" cy="8763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/>
              <a:t>기본 스킬</a:t>
            </a:r>
            <a:endParaRPr kumimoji="1" lang="en-US" altLang="ko-KR" sz="2400" dirty="0" smtClean="0"/>
          </a:p>
          <a:p>
            <a:pPr algn="ctr"/>
            <a:r>
              <a:rPr kumimoji="1" lang="ko-KR" altLang="en-US" sz="2400" dirty="0" smtClean="0"/>
              <a:t>획득</a:t>
            </a:r>
            <a:endParaRPr kumimoji="1" lang="en-US" altLang="ko-KR" sz="4000" dirty="0" smtClean="0"/>
          </a:p>
        </p:txBody>
      </p:sp>
      <p:cxnSp>
        <p:nvCxnSpPr>
          <p:cNvPr id="11" name="직선 화살표 연결선 10"/>
          <p:cNvCxnSpPr>
            <a:endCxn id="10" idx="1"/>
          </p:cNvCxnSpPr>
          <p:nvPr/>
        </p:nvCxnSpPr>
        <p:spPr>
          <a:xfrm flipV="1">
            <a:off x="1551667" y="3321050"/>
            <a:ext cx="963038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7799600" y="54186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/>
              <a:t>추가 스킬 획득</a:t>
            </a:r>
            <a:endParaRPr kumimoji="1" lang="en-US" altLang="ko-KR" sz="2400" dirty="0" smtClean="0"/>
          </a:p>
        </p:txBody>
      </p:sp>
      <p:cxnSp>
        <p:nvCxnSpPr>
          <p:cNvPr id="21" name="직선 화살표 연결선 20"/>
          <p:cNvCxnSpPr>
            <a:stCxn id="26" idx="3"/>
            <a:endCxn id="6" idx="1"/>
          </p:cNvCxnSpPr>
          <p:nvPr/>
        </p:nvCxnSpPr>
        <p:spPr>
          <a:xfrm>
            <a:off x="6913460" y="3321050"/>
            <a:ext cx="732172" cy="158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4987383" y="2882899"/>
            <a:ext cx="1926077" cy="8763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chemeClr val="tx1"/>
                </a:solidFill>
              </a:rPr>
              <a:t>재화 소모</a:t>
            </a:r>
            <a:endParaRPr kumimoji="1" lang="en-US" altLang="ko-KR" sz="2400" dirty="0" smtClean="0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/>
          <p:cNvCxnSpPr>
            <a:endCxn id="26" idx="1"/>
          </p:cNvCxnSpPr>
          <p:nvPr/>
        </p:nvCxnSpPr>
        <p:spPr>
          <a:xfrm>
            <a:off x="4440782" y="3321050"/>
            <a:ext cx="546601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356831" y="6683589"/>
            <a:ext cx="2871536" cy="4241800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-202863" y="629141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/>
              <a:t>사용 스킬 선택</a:t>
            </a:r>
            <a:endParaRPr kumimoji="1" lang="en-US" altLang="ko-KR" sz="2400" dirty="0" smtClean="0"/>
          </a:p>
        </p:txBody>
      </p:sp>
      <p:sp>
        <p:nvSpPr>
          <p:cNvPr id="35" name="직사각형 34"/>
          <p:cNvSpPr/>
          <p:nvPr/>
        </p:nvSpPr>
        <p:spPr>
          <a:xfrm>
            <a:off x="115898" y="7334171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/>
              <a:t>액티브 스킬</a:t>
            </a:r>
            <a:endParaRPr kumimoji="1" lang="en-US" altLang="ko-KR" sz="4000" dirty="0" smtClean="0"/>
          </a:p>
        </p:txBody>
      </p:sp>
      <p:sp>
        <p:nvSpPr>
          <p:cNvPr id="36" name="직사각형 35"/>
          <p:cNvSpPr/>
          <p:nvPr/>
        </p:nvSpPr>
        <p:spPr>
          <a:xfrm>
            <a:off x="115898" y="7957618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7" name="직사각형 36"/>
          <p:cNvSpPr/>
          <p:nvPr/>
        </p:nvSpPr>
        <p:spPr>
          <a:xfrm>
            <a:off x="115898" y="8581065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8" name="직사각형 37"/>
          <p:cNvSpPr/>
          <p:nvPr/>
        </p:nvSpPr>
        <p:spPr>
          <a:xfrm>
            <a:off x="115898" y="9247560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9" name="직사각형 38"/>
          <p:cNvSpPr/>
          <p:nvPr/>
        </p:nvSpPr>
        <p:spPr>
          <a:xfrm>
            <a:off x="115898" y="9914055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cxnSp>
        <p:nvCxnSpPr>
          <p:cNvPr id="48" name="꺾인 연결선[E] 47"/>
          <p:cNvCxnSpPr>
            <a:stCxn id="6" idx="2"/>
            <a:endCxn id="34" idx="0"/>
          </p:cNvCxnSpPr>
          <p:nvPr/>
        </p:nvCxnSpPr>
        <p:spPr>
          <a:xfrm rot="5400000">
            <a:off x="4790072" y="2000089"/>
            <a:ext cx="580195" cy="8002463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3399247" y="8293395"/>
            <a:ext cx="2236009" cy="102218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smtClean="0"/>
              <a:t>전투 진행</a:t>
            </a:r>
            <a:endParaRPr kumimoji="1" lang="en-US" altLang="ko-KR" sz="3200" dirty="0" smtClean="0"/>
          </a:p>
        </p:txBody>
      </p:sp>
      <p:cxnSp>
        <p:nvCxnSpPr>
          <p:cNvPr id="53" name="직선 화살표 연결선 52"/>
          <p:cNvCxnSpPr>
            <a:stCxn id="33" idx="3"/>
            <a:endCxn id="52" idx="1"/>
          </p:cNvCxnSpPr>
          <p:nvPr/>
        </p:nvCxnSpPr>
        <p:spPr>
          <a:xfrm>
            <a:off x="2514705" y="8804489"/>
            <a:ext cx="884542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7645633" y="8112756"/>
            <a:ext cx="2941456" cy="13834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 smtClean="0">
                <a:solidFill>
                  <a:schemeClr val="tx1"/>
                </a:solidFill>
              </a:rPr>
              <a:t>스킬 강화</a:t>
            </a:r>
            <a:endParaRPr kumimoji="1" lang="en-US" altLang="ko-KR" sz="36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재화 소모</a:t>
            </a:r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8" name="직선 화살표 연결선 57"/>
          <p:cNvCxnSpPr>
            <a:stCxn id="52" idx="3"/>
            <a:endCxn id="57" idx="1"/>
          </p:cNvCxnSpPr>
          <p:nvPr/>
        </p:nvCxnSpPr>
        <p:spPr>
          <a:xfrm>
            <a:off x="5635256" y="8804489"/>
            <a:ext cx="2010377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7799600" y="1511299"/>
            <a:ext cx="2563600" cy="5620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chemeClr val="bg1"/>
                </a:solidFill>
              </a:rPr>
              <a:t>공통 스킬</a:t>
            </a:r>
            <a:endParaRPr kumimoji="1" lang="en-US" altLang="ko-KR" sz="2400" dirty="0" smtClean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799600" y="2789519"/>
            <a:ext cx="2563600" cy="275130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chemeClr val="bg1"/>
                </a:solidFill>
              </a:rPr>
              <a:t>액티브 스킬</a:t>
            </a:r>
            <a:endParaRPr kumimoji="1" lang="en-US" altLang="ko-KR" sz="2400" dirty="0" smtClean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799600" y="2150409"/>
            <a:ext cx="2563600" cy="56209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chemeClr val="bg1"/>
                </a:solidFill>
              </a:rPr>
              <a:t>특성화 스킬</a:t>
            </a:r>
            <a:endParaRPr kumimoji="1" lang="en-US" altLang="ko-K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322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00453" y="934039"/>
            <a:ext cx="2871536" cy="425579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54421" y="54186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 smtClean="0"/>
              <a:t>보유한 스킬</a:t>
            </a:r>
            <a:endParaRPr kumimoji="1" lang="en-US" altLang="ko-KR" sz="3200" dirty="0" smtClean="0"/>
          </a:p>
        </p:txBody>
      </p:sp>
      <p:sp>
        <p:nvSpPr>
          <p:cNvPr id="18" name="직사각형 17"/>
          <p:cNvSpPr/>
          <p:nvPr/>
        </p:nvSpPr>
        <p:spPr>
          <a:xfrm>
            <a:off x="8474660" y="2735689"/>
            <a:ext cx="612052" cy="612052"/>
          </a:xfrm>
          <a:prstGeom prst="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681259" y="2735689"/>
            <a:ext cx="612052" cy="612052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53855" y="2735689"/>
            <a:ext cx="612052" cy="612052"/>
          </a:xfrm>
          <a:prstGeom prst="rect">
            <a:avLst/>
          </a:prstGeom>
          <a:solidFill>
            <a:schemeClr val="accent5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026451" y="2735689"/>
            <a:ext cx="612052" cy="612052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233050" y="2735689"/>
            <a:ext cx="612052" cy="612052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362299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163917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ysClr val="windowText" lastClr="000000"/>
                </a:solidFill>
              </a:rPr>
              <a:t>F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983503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ysClr val="windowText" lastClr="000000"/>
                </a:solidFill>
              </a:rPr>
              <a:t>Q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7818035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ysClr val="windowText" lastClr="000000"/>
                </a:solidFill>
              </a:rPr>
              <a:t>W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594609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ysClr val="windowText" lastClr="000000"/>
                </a:solidFill>
              </a:rPr>
              <a:t>E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cxnSp>
        <p:nvCxnSpPr>
          <p:cNvPr id="34" name="직선 화살표 연결선 33"/>
          <p:cNvCxnSpPr>
            <a:stCxn id="4" idx="3"/>
            <a:endCxn id="22" idx="1"/>
          </p:cNvCxnSpPr>
          <p:nvPr/>
        </p:nvCxnSpPr>
        <p:spPr>
          <a:xfrm flipV="1">
            <a:off x="3971989" y="3041715"/>
            <a:ext cx="1261061" cy="20224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텍스트 상자 37"/>
          <p:cNvSpPr txBox="1"/>
          <p:nvPr/>
        </p:nvSpPr>
        <p:spPr>
          <a:xfrm>
            <a:off x="4218974" y="2132951"/>
            <a:ext cx="6165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 smtClean="0"/>
              <a:t>원하는 스킬 장착 </a:t>
            </a:r>
            <a:r>
              <a:rPr kumimoji="1" lang="en-US" altLang="ko-KR" sz="3200" dirty="0" smtClean="0"/>
              <a:t>&amp;</a:t>
            </a:r>
            <a:r>
              <a:rPr kumimoji="1" lang="ko-KR" altLang="en-US" sz="3200" dirty="0" smtClean="0"/>
              <a:t> 제한적 사용</a:t>
            </a:r>
            <a:endParaRPr kumimoji="1" lang="ko-KR" altLang="en-US" sz="3200" dirty="0"/>
          </a:p>
        </p:txBody>
      </p:sp>
      <p:sp>
        <p:nvSpPr>
          <p:cNvPr id="33" name="직사각형 32"/>
          <p:cNvSpPr/>
          <p:nvPr/>
        </p:nvSpPr>
        <p:spPr>
          <a:xfrm>
            <a:off x="1566870" y="1723068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/>
              <a:t>액티브 스킬</a:t>
            </a:r>
            <a:endParaRPr kumimoji="1" lang="en-US" altLang="ko-KR" sz="4000" dirty="0" smtClean="0"/>
          </a:p>
        </p:txBody>
      </p:sp>
      <p:sp>
        <p:nvSpPr>
          <p:cNvPr id="35" name="직사각형 34"/>
          <p:cNvSpPr/>
          <p:nvPr/>
        </p:nvSpPr>
        <p:spPr>
          <a:xfrm>
            <a:off x="1566870" y="2346515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6" name="직사각형 35"/>
          <p:cNvSpPr/>
          <p:nvPr/>
        </p:nvSpPr>
        <p:spPr>
          <a:xfrm>
            <a:off x="1566870" y="2969962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7" name="직사각형 36"/>
          <p:cNvSpPr/>
          <p:nvPr/>
        </p:nvSpPr>
        <p:spPr>
          <a:xfrm>
            <a:off x="1566870" y="3636457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9" name="직사각형 38"/>
          <p:cNvSpPr/>
          <p:nvPr/>
        </p:nvSpPr>
        <p:spPr>
          <a:xfrm>
            <a:off x="1566870" y="4302952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481776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직사각형 122"/>
          <p:cNvSpPr/>
          <p:nvPr/>
        </p:nvSpPr>
        <p:spPr>
          <a:xfrm>
            <a:off x="-1082351" y="1977402"/>
            <a:ext cx="14425127" cy="2724539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-859771" y="2666853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PC</a:t>
            </a:r>
            <a:r>
              <a:rPr kumimoji="1" lang="ko-KR" altLang="en-US" dirty="0" smtClean="0"/>
              <a:t>의 레벨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필드의 레벨</a:t>
            </a:r>
            <a:endParaRPr kumimoji="1" lang="en-US" altLang="ko-KR" dirty="0" smtClean="0"/>
          </a:p>
        </p:txBody>
      </p:sp>
      <p:sp>
        <p:nvSpPr>
          <p:cNvPr id="51" name="직사각형 50"/>
          <p:cNvSpPr/>
          <p:nvPr/>
        </p:nvSpPr>
        <p:spPr>
          <a:xfrm>
            <a:off x="2200421" y="2321191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제공 경험치</a:t>
            </a:r>
            <a:endParaRPr kumimoji="1" lang="en-US" altLang="ko-KR" dirty="0" smtClean="0"/>
          </a:p>
          <a:p>
            <a:pPr algn="ctr"/>
            <a:r>
              <a:rPr kumimoji="1" lang="en-US" altLang="ko-KR" sz="3200" dirty="0" smtClean="0"/>
              <a:t>100%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2200420" y="3465843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비설정 경험치</a:t>
            </a:r>
            <a:endParaRPr kumimoji="1" lang="en-US" altLang="ko-KR" dirty="0" smtClean="0"/>
          </a:p>
          <a:p>
            <a:pPr algn="ctr"/>
            <a:r>
              <a:rPr kumimoji="1" lang="en-US" altLang="ko-KR" sz="3200" dirty="0" smtClean="0"/>
              <a:t>10%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5113937" y="2666853"/>
            <a:ext cx="1926077" cy="13329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플레이어</a:t>
            </a:r>
            <a:endParaRPr kumimoji="1" lang="en-US" altLang="ko-KR" sz="28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8100791" y="2829873"/>
            <a:ext cx="1926077" cy="10553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요구 경험치</a:t>
            </a:r>
            <a:endParaRPr kumimoji="1" lang="en-US" altLang="ko-KR" dirty="0" smtClean="0"/>
          </a:p>
          <a:p>
            <a:pPr algn="ctr"/>
            <a:r>
              <a:rPr kumimoji="1" lang="en-US" altLang="ko-KR" sz="3600" dirty="0" smtClean="0"/>
              <a:t>110%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11087645" y="2666853"/>
            <a:ext cx="1926077" cy="13329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성장</a:t>
            </a:r>
            <a:endParaRPr kumimoji="1" lang="en-US" altLang="ko-KR" sz="2800" dirty="0" smtClean="0">
              <a:solidFill>
                <a:sysClr val="windowText" lastClr="000000"/>
              </a:solidFill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6708380" y="4527532"/>
            <a:ext cx="4710897" cy="4941336"/>
            <a:chOff x="880624" y="-3086901"/>
            <a:chExt cx="4710897" cy="4941336"/>
          </a:xfrm>
        </p:grpSpPr>
        <p:cxnSp>
          <p:nvCxnSpPr>
            <p:cNvPr id="62" name="직선 연결선[R] 61"/>
            <p:cNvCxnSpPr/>
            <p:nvPr/>
          </p:nvCxnSpPr>
          <p:spPr>
            <a:xfrm flipV="1">
              <a:off x="1528807" y="-2438715"/>
              <a:ext cx="0" cy="39238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/>
            <p:cNvCxnSpPr/>
            <p:nvPr/>
          </p:nvCxnSpPr>
          <p:spPr>
            <a:xfrm flipH="1">
              <a:off x="1528808" y="1485103"/>
              <a:ext cx="406271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텍스트 상자 63"/>
            <p:cNvSpPr txBox="1"/>
            <p:nvPr/>
          </p:nvSpPr>
          <p:spPr>
            <a:xfrm>
              <a:off x="3173634" y="1485103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mtClean="0"/>
                <a:t>진행 레벨</a:t>
              </a:r>
              <a:endParaRPr kumimoji="1" lang="ko-KR" altLang="en-US"/>
            </a:p>
          </p:txBody>
        </p:sp>
        <p:sp>
          <p:nvSpPr>
            <p:cNvPr id="65" name="텍스트 상자 64"/>
            <p:cNvSpPr txBox="1"/>
            <p:nvPr/>
          </p:nvSpPr>
          <p:spPr>
            <a:xfrm>
              <a:off x="1067142" y="-1211799"/>
              <a:ext cx="461665" cy="14699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ko-KR" altLang="en-US" smtClean="0"/>
                <a:t>요구 경험치</a:t>
              </a:r>
              <a:endParaRPr kumimoji="1" lang="ko-KR" altLang="en-US"/>
            </a:p>
          </p:txBody>
        </p:sp>
        <p:sp>
          <p:nvSpPr>
            <p:cNvPr id="66" name="호 65"/>
            <p:cNvSpPr/>
            <p:nvPr/>
          </p:nvSpPr>
          <p:spPr>
            <a:xfrm rot="5400000">
              <a:off x="880624" y="154014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7" name="호 66"/>
            <p:cNvSpPr/>
            <p:nvPr/>
          </p:nvSpPr>
          <p:spPr>
            <a:xfrm rot="5400000">
              <a:off x="1528808" y="-494169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호 67"/>
            <p:cNvSpPr/>
            <p:nvPr/>
          </p:nvSpPr>
          <p:spPr>
            <a:xfrm rot="5400000">
              <a:off x="2176990" y="-1142352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9" name="호 68"/>
            <p:cNvSpPr/>
            <p:nvPr/>
          </p:nvSpPr>
          <p:spPr>
            <a:xfrm rot="5400000">
              <a:off x="2825172" y="-1790535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0" name="호 69"/>
            <p:cNvSpPr/>
            <p:nvPr/>
          </p:nvSpPr>
          <p:spPr>
            <a:xfrm rot="5400000">
              <a:off x="3473354" y="-2438718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1" name="호 70"/>
            <p:cNvSpPr/>
            <p:nvPr/>
          </p:nvSpPr>
          <p:spPr>
            <a:xfrm rot="5400000">
              <a:off x="4121536" y="-3086901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2" name="직선 연결선[R] 71"/>
            <p:cNvCxnSpPr>
              <a:endCxn id="71" idx="2"/>
            </p:cNvCxnSpPr>
            <p:nvPr/>
          </p:nvCxnSpPr>
          <p:spPr>
            <a:xfrm flipH="1">
              <a:off x="1528806" y="-2438719"/>
              <a:ext cx="3889095" cy="3889098"/>
            </a:xfrm>
            <a:prstGeom prst="line">
              <a:avLst/>
            </a:prstGeom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왼쪽 화살표[L] 72"/>
            <p:cNvSpPr/>
            <p:nvPr/>
          </p:nvSpPr>
          <p:spPr>
            <a:xfrm>
              <a:off x="2855094" y="-5816"/>
              <a:ext cx="758758" cy="389106"/>
            </a:xfrm>
            <a:prstGeom prst="left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78" name="꺾인 연결선[E] 77"/>
          <p:cNvCxnSpPr>
            <a:stCxn id="50" idx="3"/>
            <a:endCxn id="51" idx="1"/>
          </p:cNvCxnSpPr>
          <p:nvPr/>
        </p:nvCxnSpPr>
        <p:spPr>
          <a:xfrm flipV="1">
            <a:off x="1066306" y="2803393"/>
            <a:ext cx="1134115" cy="529955"/>
          </a:xfrm>
          <a:prstGeom prst="bentConnector3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[E] 78"/>
          <p:cNvCxnSpPr>
            <a:stCxn id="50" idx="3"/>
            <a:endCxn id="52" idx="1"/>
          </p:cNvCxnSpPr>
          <p:nvPr/>
        </p:nvCxnSpPr>
        <p:spPr>
          <a:xfrm>
            <a:off x="1066306" y="3333348"/>
            <a:ext cx="1134114" cy="614697"/>
          </a:xfrm>
          <a:prstGeom prst="bentConnector3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[E] 82"/>
          <p:cNvCxnSpPr>
            <a:stCxn id="51" idx="3"/>
            <a:endCxn id="55" idx="1"/>
          </p:cNvCxnSpPr>
          <p:nvPr/>
        </p:nvCxnSpPr>
        <p:spPr>
          <a:xfrm>
            <a:off x="4126498" y="2803393"/>
            <a:ext cx="987439" cy="529955"/>
          </a:xfrm>
          <a:prstGeom prst="bentConnector3">
            <a:avLst>
              <a:gd name="adj1" fmla="val 50000"/>
            </a:avLst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[E] 89"/>
          <p:cNvCxnSpPr>
            <a:stCxn id="52" idx="3"/>
            <a:endCxn id="55" idx="1"/>
          </p:cNvCxnSpPr>
          <p:nvPr/>
        </p:nvCxnSpPr>
        <p:spPr>
          <a:xfrm flipV="1">
            <a:off x="4126497" y="3333348"/>
            <a:ext cx="987440" cy="614697"/>
          </a:xfrm>
          <a:prstGeom prst="bentConnector3">
            <a:avLst>
              <a:gd name="adj1" fmla="val 50000"/>
            </a:avLst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>
            <a:endCxn id="58" idx="1"/>
          </p:cNvCxnSpPr>
          <p:nvPr/>
        </p:nvCxnSpPr>
        <p:spPr>
          <a:xfrm>
            <a:off x="7040014" y="3357563"/>
            <a:ext cx="1060777" cy="0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stCxn id="58" idx="3"/>
            <a:endCxn id="60" idx="1"/>
          </p:cNvCxnSpPr>
          <p:nvPr/>
        </p:nvCxnSpPr>
        <p:spPr>
          <a:xfrm flipV="1">
            <a:off x="10026868" y="3333348"/>
            <a:ext cx="1060777" cy="24215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모서리가 둥근 직사각형 102"/>
          <p:cNvSpPr/>
          <p:nvPr/>
        </p:nvSpPr>
        <p:spPr>
          <a:xfrm>
            <a:off x="2142009" y="668530"/>
            <a:ext cx="2042898" cy="97038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퀘스트 사냥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경험치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2142009" y="-784056"/>
            <a:ext cx="2042898" cy="97038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메인 퀘스트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경험치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5" name="직선 화살표 연결선 104"/>
          <p:cNvCxnSpPr>
            <a:stCxn id="51" idx="0"/>
            <a:endCxn id="103" idx="2"/>
          </p:cNvCxnSpPr>
          <p:nvPr/>
        </p:nvCxnSpPr>
        <p:spPr>
          <a:xfrm flipH="1" flipV="1">
            <a:off x="3163458" y="1638914"/>
            <a:ext cx="2" cy="682277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103" idx="0"/>
            <a:endCxn id="104" idx="2"/>
          </p:cNvCxnSpPr>
          <p:nvPr/>
        </p:nvCxnSpPr>
        <p:spPr>
          <a:xfrm flipV="1">
            <a:off x="3163458" y="186328"/>
            <a:ext cx="0" cy="482202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모서리가 둥근 직사각형 112"/>
          <p:cNvSpPr/>
          <p:nvPr/>
        </p:nvSpPr>
        <p:spPr>
          <a:xfrm>
            <a:off x="2142009" y="5373309"/>
            <a:ext cx="2042898" cy="97038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필드 사냥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경험치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2142009" y="6742743"/>
            <a:ext cx="2042898" cy="1649671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던전 클리어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경험치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.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15" name="직선 화살표 연결선 114"/>
          <p:cNvCxnSpPr>
            <a:stCxn id="52" idx="2"/>
            <a:endCxn id="113" idx="0"/>
          </p:cNvCxnSpPr>
          <p:nvPr/>
        </p:nvCxnSpPr>
        <p:spPr>
          <a:xfrm flipH="1">
            <a:off x="3163458" y="4430247"/>
            <a:ext cx="1" cy="943062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>
            <a:stCxn id="113" idx="2"/>
            <a:endCxn id="114" idx="0"/>
          </p:cNvCxnSpPr>
          <p:nvPr/>
        </p:nvCxnSpPr>
        <p:spPr>
          <a:xfrm>
            <a:off x="3163458" y="6343693"/>
            <a:ext cx="0" cy="399050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58" idx="2"/>
          </p:cNvCxnSpPr>
          <p:nvPr/>
        </p:nvCxnSpPr>
        <p:spPr>
          <a:xfrm flipH="1">
            <a:off x="9062229" y="3885253"/>
            <a:ext cx="1601" cy="1341505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텍스트 상자 126"/>
          <p:cNvSpPr txBox="1"/>
          <p:nvPr/>
        </p:nvSpPr>
        <p:spPr>
          <a:xfrm>
            <a:off x="7531735" y="5485223"/>
            <a:ext cx="21066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 smtClean="0"/>
              <a:t>레벨별</a:t>
            </a:r>
            <a:endParaRPr kumimoji="1" lang="en-US" altLang="ko-KR" sz="2800" dirty="0" smtClean="0"/>
          </a:p>
          <a:p>
            <a:r>
              <a:rPr kumimoji="1" lang="ko-KR" altLang="en-US" sz="2800" dirty="0" smtClean="0"/>
              <a:t>물결형 증폭</a:t>
            </a:r>
            <a:endParaRPr kumimoji="1" lang="ko-KR" altLang="en-US" sz="2800" dirty="0"/>
          </a:p>
        </p:txBody>
      </p:sp>
      <p:sp>
        <p:nvSpPr>
          <p:cNvPr id="128" name="텍스트 상자 127"/>
          <p:cNvSpPr txBox="1"/>
          <p:nvPr/>
        </p:nvSpPr>
        <p:spPr>
          <a:xfrm>
            <a:off x="9552705" y="7541560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smtClean="0"/>
              <a:t>지역의 경계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24785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692" y="516426"/>
            <a:ext cx="1446321" cy="144632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59860" y="573092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 smtClean="0"/>
              <a:t>미습득</a:t>
            </a:r>
            <a:endParaRPr kumimoji="1" lang="en-US" altLang="ko-KR" sz="3200" dirty="0" smtClean="0"/>
          </a:p>
          <a:p>
            <a:pPr algn="ctr"/>
            <a:r>
              <a:rPr kumimoji="1" lang="ko-KR" altLang="en-US" sz="3200" dirty="0" smtClean="0"/>
              <a:t>스킬</a:t>
            </a:r>
            <a:endParaRPr kumimoji="1" lang="en-US" altLang="ko-KR" sz="3200" dirty="0" smtClean="0"/>
          </a:p>
        </p:txBody>
      </p:sp>
      <p:cxnSp>
        <p:nvCxnSpPr>
          <p:cNvPr id="6" name="직선 화살표 연결선 5"/>
          <p:cNvCxnSpPr>
            <a:stCxn id="5" idx="3"/>
            <a:endCxn id="4" idx="1"/>
          </p:cNvCxnSpPr>
          <p:nvPr/>
        </p:nvCxnSpPr>
        <p:spPr>
          <a:xfrm>
            <a:off x="2585937" y="1239587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9"/>
          <p:cNvSpPr txBox="1"/>
          <p:nvPr/>
        </p:nvSpPr>
        <p:spPr>
          <a:xfrm>
            <a:off x="3324375" y="196274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 smtClean="0"/>
              <a:t>재화소모</a:t>
            </a:r>
            <a:endParaRPr kumimoji="1" lang="ko-KR" altLang="en-US" sz="2800" dirty="0"/>
          </a:p>
        </p:txBody>
      </p:sp>
      <p:sp>
        <p:nvSpPr>
          <p:cNvPr id="11" name="직사각형 10"/>
          <p:cNvSpPr/>
          <p:nvPr/>
        </p:nvSpPr>
        <p:spPr>
          <a:xfrm>
            <a:off x="5683768" y="801436"/>
            <a:ext cx="1926077" cy="8763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smtClean="0">
                <a:solidFill>
                  <a:schemeClr val="tx1"/>
                </a:solidFill>
              </a:rPr>
              <a:t>스킬 습득</a:t>
            </a:r>
            <a:endParaRPr kumimoji="1" lang="en-US" altLang="ko-KR" sz="2400" dirty="0" smtClean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>
            <a:stCxn id="4" idx="3"/>
            <a:endCxn id="11" idx="1"/>
          </p:cNvCxnSpPr>
          <p:nvPr/>
        </p:nvCxnSpPr>
        <p:spPr>
          <a:xfrm>
            <a:off x="4858013" y="1239587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692" y="3849173"/>
            <a:ext cx="1446321" cy="144632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59860" y="3905839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 smtClean="0"/>
              <a:t>보유</a:t>
            </a:r>
            <a:endParaRPr kumimoji="1" lang="en-US" altLang="ko-KR" sz="3200" dirty="0" smtClean="0"/>
          </a:p>
          <a:p>
            <a:pPr algn="ctr"/>
            <a:r>
              <a:rPr kumimoji="1" lang="ko-KR" altLang="en-US" sz="3200" dirty="0" smtClean="0"/>
              <a:t>스킬</a:t>
            </a:r>
            <a:endParaRPr kumimoji="1" lang="en-US" altLang="ko-KR" sz="3200" dirty="0" smtClean="0"/>
          </a:p>
        </p:txBody>
      </p:sp>
      <p:cxnSp>
        <p:nvCxnSpPr>
          <p:cNvPr id="17" name="직선 화살표 연결선 16"/>
          <p:cNvCxnSpPr>
            <a:stCxn id="16" idx="3"/>
            <a:endCxn id="15" idx="1"/>
          </p:cNvCxnSpPr>
          <p:nvPr/>
        </p:nvCxnSpPr>
        <p:spPr>
          <a:xfrm>
            <a:off x="2585937" y="4572334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3324375" y="529549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 smtClean="0"/>
              <a:t>재화소모</a:t>
            </a:r>
            <a:endParaRPr kumimoji="1" lang="ko-KR" altLang="en-US" sz="2800" dirty="0"/>
          </a:p>
        </p:txBody>
      </p:sp>
      <p:sp>
        <p:nvSpPr>
          <p:cNvPr id="19" name="직사각형 18"/>
          <p:cNvSpPr/>
          <p:nvPr/>
        </p:nvSpPr>
        <p:spPr>
          <a:xfrm>
            <a:off x="5683768" y="4134183"/>
            <a:ext cx="1926077" cy="8763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chemeClr val="tx1"/>
                </a:solidFill>
              </a:rPr>
              <a:t>스킬 강화</a:t>
            </a:r>
            <a:endParaRPr kumimoji="1" lang="en-US" altLang="ko-KR" sz="2400" dirty="0" smtClean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/>
          <p:cNvCxnSpPr>
            <a:stCxn id="15" idx="3"/>
            <a:endCxn id="19" idx="1"/>
          </p:cNvCxnSpPr>
          <p:nvPr/>
        </p:nvCxnSpPr>
        <p:spPr>
          <a:xfrm>
            <a:off x="4858013" y="4572334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081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46638" y="934039"/>
            <a:ext cx="8070530" cy="4777184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200103" y="54186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/>
              <a:t>보유 스킬</a:t>
            </a:r>
            <a:endParaRPr kumimoji="1" lang="en-US" altLang="ko-KR" sz="24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2636503" y="3583459"/>
            <a:ext cx="2563600" cy="19573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공통 스킬</a:t>
            </a:r>
            <a:endParaRPr kumimoji="1"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6000" dirty="0">
                <a:solidFill>
                  <a:schemeClr val="bg1"/>
                </a:solidFill>
              </a:rPr>
              <a:t>1</a:t>
            </a:r>
            <a:r>
              <a:rPr kumimoji="1" lang="en-US" altLang="ko-KR" sz="6000" dirty="0" smtClean="0">
                <a:solidFill>
                  <a:schemeClr val="bg1"/>
                </a:solidFill>
              </a:rPr>
              <a:t>0%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389967" y="1511298"/>
            <a:ext cx="4940281" cy="40295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4000" dirty="0" smtClean="0">
                <a:solidFill>
                  <a:schemeClr val="bg1"/>
                </a:solidFill>
              </a:rPr>
              <a:t>액티브</a:t>
            </a:r>
            <a:endParaRPr kumimoji="1" lang="en-US" altLang="ko-KR" sz="40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4000" dirty="0">
                <a:solidFill>
                  <a:schemeClr val="bg1"/>
                </a:solidFill>
              </a:rPr>
              <a:t>스킬</a:t>
            </a:r>
            <a:endParaRPr kumimoji="1" lang="en-US" altLang="ko-KR" sz="40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8000" dirty="0" smtClean="0">
                <a:solidFill>
                  <a:schemeClr val="bg1"/>
                </a:solidFill>
              </a:rPr>
              <a:t>80</a:t>
            </a:r>
            <a:r>
              <a:rPr kumimoji="1" lang="en-US" altLang="ko-KR" sz="8000" dirty="0">
                <a:solidFill>
                  <a:schemeClr val="bg1"/>
                </a:solidFill>
              </a:rPr>
              <a:t>%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636503" y="1511299"/>
            <a:ext cx="2563600" cy="18250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특성화 스킬</a:t>
            </a:r>
            <a:endParaRPr kumimoji="1"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6000" dirty="0">
                <a:solidFill>
                  <a:schemeClr val="bg1"/>
                </a:solidFill>
              </a:rPr>
              <a:t>1</a:t>
            </a:r>
            <a:r>
              <a:rPr kumimoji="1" lang="en-US" altLang="ko-KR" sz="6000" dirty="0" smtClean="0">
                <a:solidFill>
                  <a:schemeClr val="bg1"/>
                </a:solidFill>
              </a:rPr>
              <a:t>0%</a:t>
            </a:r>
          </a:p>
        </p:txBody>
      </p:sp>
    </p:spTree>
    <p:extLst>
      <p:ext uri="{BB962C8B-B14F-4D97-AF65-F5344CB8AC3E}">
        <p14:creationId xmlns:p14="http://schemas.microsoft.com/office/powerpoint/2010/main" val="436628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966" y="903870"/>
            <a:ext cx="1839651" cy="15194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942" y="1293839"/>
            <a:ext cx="1071932" cy="120904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99305" y="392171"/>
            <a:ext cx="4326695" cy="2774362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395017" y="0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/>
              <a:t>몬스터 사냥</a:t>
            </a:r>
            <a:endParaRPr kumimoji="1" lang="en-US" altLang="ko-KR" sz="2400" dirty="0" smtClean="0"/>
          </a:p>
        </p:txBody>
      </p:sp>
      <p:cxnSp>
        <p:nvCxnSpPr>
          <p:cNvPr id="8" name="직선 화살표 연결선 7"/>
          <p:cNvCxnSpPr>
            <a:stCxn id="6" idx="3"/>
            <a:endCxn id="9" idx="1"/>
          </p:cNvCxnSpPr>
          <p:nvPr/>
        </p:nvCxnSpPr>
        <p:spPr>
          <a:xfrm>
            <a:off x="4826000" y="1779352"/>
            <a:ext cx="966108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5792108" y="1341202"/>
            <a:ext cx="1926077" cy="8763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/>
              <a:t>자원 획득</a:t>
            </a:r>
            <a:endParaRPr kumimoji="1" lang="en-US" altLang="ko-KR" sz="4000" dirty="0" smtClean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5" r="17971"/>
          <a:stretch/>
        </p:blipFill>
        <p:spPr>
          <a:xfrm>
            <a:off x="8684293" y="784342"/>
            <a:ext cx="1283505" cy="1281215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8684293" y="2110947"/>
            <a:ext cx="1283505" cy="506131"/>
          </a:xfrm>
          <a:prstGeom prst="rect">
            <a:avLst/>
          </a:prstGeom>
          <a:solidFill>
            <a:schemeClr val="tx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스킬강화</a:t>
            </a:r>
            <a:endParaRPr kumimoji="1" lang="en-US" altLang="ko-KR" sz="3200" dirty="0" smtClean="0"/>
          </a:p>
        </p:txBody>
      </p:sp>
      <p:cxnSp>
        <p:nvCxnSpPr>
          <p:cNvPr id="18" name="직선 화살표 연결선 17"/>
          <p:cNvCxnSpPr>
            <a:stCxn id="9" idx="3"/>
          </p:cNvCxnSpPr>
          <p:nvPr/>
        </p:nvCxnSpPr>
        <p:spPr>
          <a:xfrm>
            <a:off x="7718185" y="1779352"/>
            <a:ext cx="966108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" y="-395543"/>
            <a:ext cx="10617200" cy="404044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39605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959851" y="-2298670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chemeClr val="bg1"/>
                </a:solidFill>
              </a:rPr>
              <a:t>스킬 테이블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959851" y="-63413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스킬 효과</a:t>
            </a:r>
            <a:endParaRPr kumimoji="1"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테이블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59851" y="1857321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스킬 액션</a:t>
            </a:r>
            <a:endParaRPr kumimoji="1"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테이블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09149" y="7527678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스킬 버프</a:t>
            </a:r>
            <a:endParaRPr kumimoji="1"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테이블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009149" y="9440645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스킬 버프</a:t>
            </a:r>
            <a:endParaRPr kumimoji="1"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효과 테이블</a:t>
            </a:r>
            <a:endParaRPr kumimoji="1" lang="en-US" altLang="ko-KR" sz="2800" dirty="0" smtClean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967635" y="4316390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오브젝트</a:t>
            </a:r>
            <a:endParaRPr kumimoji="1"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테이블</a:t>
            </a:r>
            <a:endParaRPr kumimoji="1" lang="en-US" altLang="ko-KR" sz="2800" dirty="0" smtClean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67635" y="6154773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오브젝트 형식자</a:t>
            </a:r>
            <a:endParaRPr kumimoji="1"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테이블</a:t>
            </a:r>
            <a:endParaRPr kumimoji="1" lang="en-US" altLang="ko-KR" sz="2800" dirty="0" smtClean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711200" y="-63413"/>
            <a:ext cx="2849898" cy="111890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레벨에 따른</a:t>
            </a:r>
            <a:endParaRPr kumimoji="1"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효과 변경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>
            <a:stCxn id="10" idx="3"/>
            <a:endCxn id="3" idx="1"/>
          </p:cNvCxnSpPr>
          <p:nvPr/>
        </p:nvCxnSpPr>
        <p:spPr>
          <a:xfrm>
            <a:off x="2138698" y="496040"/>
            <a:ext cx="1821153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6824971" y="51372"/>
            <a:ext cx="5139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smtClean="0"/>
              <a:t>스킬의 실제 효과에 대해 정의</a:t>
            </a:r>
            <a:endParaRPr kumimoji="1" lang="en-US" altLang="ko-KR" sz="2400" dirty="0" smtClean="0"/>
          </a:p>
          <a:p>
            <a:r>
              <a:rPr kumimoji="1" lang="ko-KR" altLang="en-US" sz="2400" dirty="0" smtClean="0"/>
              <a:t>정의된 로직의 데미지는 </a:t>
            </a:r>
            <a:r>
              <a:rPr kumimoji="1" lang="en-US" altLang="ko-KR" sz="2400" dirty="0" smtClean="0"/>
              <a:t>50%</a:t>
            </a:r>
            <a:r>
              <a:rPr kumimoji="1" lang="ko-KR" altLang="en-US" sz="2400" dirty="0" smtClean="0"/>
              <a:t> 등등</a:t>
            </a:r>
            <a:r>
              <a:rPr kumimoji="1" lang="mr-IN" altLang="ko-KR" sz="2400" dirty="0" smtClean="0"/>
              <a:t>…</a:t>
            </a:r>
            <a:endParaRPr kumimoji="1" lang="ko-KR" altLang="en-US" sz="2400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6824971" y="1955043"/>
            <a:ext cx="42049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smtClean="0"/>
              <a:t>스킬을 사용할 때 플레이어의</a:t>
            </a:r>
            <a:endParaRPr kumimoji="1" lang="en-US" altLang="ko-KR" sz="2400" dirty="0" smtClean="0"/>
          </a:p>
          <a:p>
            <a:r>
              <a:rPr kumimoji="1" lang="ko-KR" altLang="en-US" sz="2400" dirty="0" smtClean="0"/>
              <a:t>액션</a:t>
            </a:r>
            <a:r>
              <a:rPr kumimoji="1" lang="en-US" altLang="ko-KR" sz="2400" dirty="0" smtClean="0"/>
              <a:t>(</a:t>
            </a:r>
            <a:r>
              <a:rPr kumimoji="1" lang="ko-KR" altLang="en-US" sz="2400" dirty="0" smtClean="0"/>
              <a:t>행동</a:t>
            </a:r>
            <a:r>
              <a:rPr kumimoji="1" lang="en-US" altLang="ko-KR" sz="2400" dirty="0" smtClean="0"/>
              <a:t>)</a:t>
            </a:r>
            <a:r>
              <a:rPr kumimoji="1" lang="ko-KR" altLang="en-US" sz="2400" dirty="0" smtClean="0"/>
              <a:t>에 대하여 설정</a:t>
            </a:r>
            <a:endParaRPr kumimoji="1" lang="ko-KR" altLang="en-US" sz="2400" dirty="0"/>
          </a:p>
        </p:txBody>
      </p:sp>
      <p:cxnSp>
        <p:nvCxnSpPr>
          <p:cNvPr id="20" name="꺾인 연결선[E] 19"/>
          <p:cNvCxnSpPr>
            <a:stCxn id="4" idx="2"/>
            <a:endCxn id="5" idx="0"/>
          </p:cNvCxnSpPr>
          <p:nvPr/>
        </p:nvCxnSpPr>
        <p:spPr>
          <a:xfrm rot="5400000">
            <a:off x="2133723" y="4276601"/>
            <a:ext cx="4551452" cy="1950702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/>
          <p:cNvCxnSpPr>
            <a:stCxn id="4" idx="2"/>
            <a:endCxn id="8" idx="0"/>
          </p:cNvCxnSpPr>
          <p:nvPr/>
        </p:nvCxnSpPr>
        <p:spPr>
          <a:xfrm rot="16200000" flipH="1">
            <a:off x="5718610" y="2642416"/>
            <a:ext cx="1340164" cy="2007784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6" idx="0"/>
          </p:cNvCxnSpPr>
          <p:nvPr/>
        </p:nvCxnSpPr>
        <p:spPr>
          <a:xfrm>
            <a:off x="3434098" y="8646583"/>
            <a:ext cx="0" cy="794062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텍스트 상자 46"/>
          <p:cNvSpPr txBox="1"/>
          <p:nvPr/>
        </p:nvSpPr>
        <p:spPr>
          <a:xfrm>
            <a:off x="9039126" y="4435713"/>
            <a:ext cx="43813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smtClean="0"/>
              <a:t>오브젝트 사용 스킬의 경우</a:t>
            </a:r>
            <a:endParaRPr kumimoji="1" lang="en-US" altLang="ko-KR" sz="2400" dirty="0" smtClean="0"/>
          </a:p>
          <a:p>
            <a:r>
              <a:rPr kumimoji="1" lang="ko-KR" altLang="en-US" sz="2400" dirty="0" smtClean="0"/>
              <a:t>오브젝트 설정</a:t>
            </a:r>
            <a:r>
              <a:rPr kumimoji="1" lang="en-US" altLang="ko-KR" sz="2400" dirty="0" smtClean="0"/>
              <a:t>(</a:t>
            </a:r>
            <a:r>
              <a:rPr kumimoji="1" lang="ko-KR" altLang="en-US" sz="2400" dirty="0" smtClean="0"/>
              <a:t>속도</a:t>
            </a:r>
            <a:r>
              <a:rPr kumimoji="1" lang="en-US" altLang="ko-KR" sz="2400" dirty="0" smtClean="0"/>
              <a:t>,</a:t>
            </a:r>
            <a:r>
              <a:rPr kumimoji="1" lang="ko-KR" altLang="en-US" sz="2400" dirty="0" smtClean="0"/>
              <a:t> 경로 등</a:t>
            </a:r>
            <a:r>
              <a:rPr kumimoji="1" lang="mr-IN" altLang="ko-KR" sz="2400" dirty="0" smtClean="0"/>
              <a:t>…</a:t>
            </a:r>
            <a:r>
              <a:rPr kumimoji="1" lang="en-US" altLang="ko-KR" sz="2400" dirty="0" smtClean="0"/>
              <a:t>)</a:t>
            </a:r>
            <a:endParaRPr kumimoji="1" lang="ko-KR" altLang="en-US" sz="2400" dirty="0"/>
          </a:p>
        </p:txBody>
      </p:sp>
      <p:cxnSp>
        <p:nvCxnSpPr>
          <p:cNvPr id="51" name="꺾인 연결선[E] 50"/>
          <p:cNvCxnSpPr>
            <a:stCxn id="9" idx="2"/>
            <a:endCxn id="5" idx="3"/>
          </p:cNvCxnSpPr>
          <p:nvPr/>
        </p:nvCxnSpPr>
        <p:spPr>
          <a:xfrm rot="5400000">
            <a:off x="5719090" y="6413636"/>
            <a:ext cx="813453" cy="2533537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텍스트 상자 54"/>
          <p:cNvSpPr txBox="1"/>
          <p:nvPr/>
        </p:nvSpPr>
        <p:spPr>
          <a:xfrm>
            <a:off x="8969294" y="6293155"/>
            <a:ext cx="4461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smtClean="0"/>
              <a:t>해당 오브젝트의 형식에</a:t>
            </a:r>
            <a:endParaRPr kumimoji="1" lang="en-US" altLang="ko-KR" sz="2400" dirty="0" smtClean="0"/>
          </a:p>
          <a:p>
            <a:r>
              <a:rPr kumimoji="1" lang="ko-KR" altLang="en-US" sz="2400" dirty="0" smtClean="0"/>
              <a:t>대하여 설정</a:t>
            </a:r>
            <a:r>
              <a:rPr kumimoji="1" lang="en-US" altLang="ko-KR" sz="2400" dirty="0" smtClean="0"/>
              <a:t>(</a:t>
            </a:r>
            <a:r>
              <a:rPr kumimoji="1" lang="ko-KR" altLang="en-US" sz="2400" dirty="0" smtClean="0"/>
              <a:t>발사각도</a:t>
            </a:r>
            <a:r>
              <a:rPr kumimoji="1" lang="en-US" altLang="ko-KR" sz="2400" dirty="0" smtClean="0"/>
              <a:t>,</a:t>
            </a:r>
            <a:r>
              <a:rPr kumimoji="1" lang="ko-KR" altLang="en-US" sz="2400" dirty="0" smtClean="0"/>
              <a:t> 갯수 등</a:t>
            </a:r>
            <a:r>
              <a:rPr kumimoji="1" lang="en-US" altLang="ko-KR" sz="2400" dirty="0" smtClean="0"/>
              <a:t>)</a:t>
            </a:r>
            <a:endParaRPr kumimoji="1" lang="ko-KR" altLang="en-US" sz="2400" dirty="0"/>
          </a:p>
        </p:txBody>
      </p:sp>
      <p:cxnSp>
        <p:nvCxnSpPr>
          <p:cNvPr id="65" name="직선 화살표 연결선 64"/>
          <p:cNvCxnSpPr>
            <a:stCxn id="8" idx="2"/>
            <a:endCxn id="9" idx="0"/>
          </p:cNvCxnSpPr>
          <p:nvPr/>
        </p:nvCxnSpPr>
        <p:spPr>
          <a:xfrm>
            <a:off x="7392584" y="5435295"/>
            <a:ext cx="0" cy="719478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2" idx="2"/>
            <a:endCxn id="3" idx="0"/>
          </p:cNvCxnSpPr>
          <p:nvPr/>
        </p:nvCxnSpPr>
        <p:spPr>
          <a:xfrm>
            <a:off x="5384800" y="-1179765"/>
            <a:ext cx="0" cy="1116352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3" idx="2"/>
            <a:endCxn id="4" idx="0"/>
          </p:cNvCxnSpPr>
          <p:nvPr/>
        </p:nvCxnSpPr>
        <p:spPr>
          <a:xfrm>
            <a:off x="5384800" y="1055492"/>
            <a:ext cx="0" cy="801829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텍스트 상자 82"/>
          <p:cNvSpPr txBox="1"/>
          <p:nvPr/>
        </p:nvSpPr>
        <p:spPr>
          <a:xfrm>
            <a:off x="-2376129" y="7638882"/>
            <a:ext cx="40959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smtClean="0"/>
              <a:t>스킬에 지속적으로 무언가를</a:t>
            </a:r>
            <a:endParaRPr kumimoji="1" lang="en-US" altLang="ko-KR" sz="2400" dirty="0" smtClean="0"/>
          </a:p>
          <a:p>
            <a:r>
              <a:rPr kumimoji="1" lang="ko-KR" altLang="en-US" sz="2400" dirty="0" smtClean="0"/>
              <a:t>주는 효과가 있을 경우 설정</a:t>
            </a:r>
            <a:endParaRPr kumimoji="1" lang="ko-KR" altLang="en-US" sz="2400" dirty="0"/>
          </a:p>
        </p:txBody>
      </p:sp>
      <p:sp>
        <p:nvSpPr>
          <p:cNvPr id="84" name="텍스트 상자 83"/>
          <p:cNvSpPr txBox="1"/>
          <p:nvPr/>
        </p:nvSpPr>
        <p:spPr>
          <a:xfrm>
            <a:off x="-2376129" y="9584598"/>
            <a:ext cx="3897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smtClean="0"/>
              <a:t>해당 버프에 대한 효과값에</a:t>
            </a:r>
            <a:endParaRPr kumimoji="1" lang="en-US" altLang="ko-KR" sz="2400" dirty="0" smtClean="0"/>
          </a:p>
          <a:p>
            <a:r>
              <a:rPr kumimoji="1" lang="ko-KR" altLang="en-US" sz="2400" dirty="0" smtClean="0"/>
              <a:t>대한 상세 설정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33177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995253" y="1731830"/>
            <a:ext cx="1928989" cy="4220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5" name="직선 연결선[R] 4"/>
          <p:cNvCxnSpPr/>
          <p:nvPr/>
        </p:nvCxnSpPr>
        <p:spPr>
          <a:xfrm>
            <a:off x="1019908" y="1019907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242038" y="808892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675184" y="808892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49569" y="808892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2089398" y="1151763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 smtClean="0"/>
              <a:t>str</a:t>
            </a:r>
            <a:endParaRPr kumimoji="1" lang="ko-KR" altLang="en-US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3230704" y="1151763"/>
            <a:ext cx="102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 smtClean="0"/>
              <a:t>Str</a:t>
            </a:r>
            <a:r>
              <a:rPr kumimoji="1" lang="en-US" altLang="ko-KR" dirty="0" smtClean="0"/>
              <a:t> * 1.2</a:t>
            </a:r>
            <a:endParaRPr kumimoji="1" lang="ko-KR" altLang="en-US" dirty="0"/>
          </a:p>
        </p:txBody>
      </p:sp>
      <p:sp>
        <p:nvSpPr>
          <p:cNvPr id="11" name="텍스트 상자 10"/>
          <p:cNvSpPr txBox="1"/>
          <p:nvPr/>
        </p:nvSpPr>
        <p:spPr>
          <a:xfrm>
            <a:off x="560181" y="1151763"/>
            <a:ext cx="102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 smtClean="0"/>
              <a:t>Str</a:t>
            </a:r>
            <a:r>
              <a:rPr kumimoji="1" lang="en-US" altLang="ko-KR" dirty="0" smtClean="0"/>
              <a:t> * 0.8</a:t>
            </a:r>
            <a:endParaRPr kumimoji="1" lang="ko-KR" altLang="en-US" dirty="0"/>
          </a:p>
        </p:txBody>
      </p:sp>
      <p:sp>
        <p:nvSpPr>
          <p:cNvPr id="13" name="텍스트 상자 12"/>
          <p:cNvSpPr txBox="1"/>
          <p:nvPr/>
        </p:nvSpPr>
        <p:spPr>
          <a:xfrm>
            <a:off x="447474" y="443988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최소 공격력</a:t>
            </a:r>
            <a:endParaRPr kumimoji="1" lang="ko-KR" altLang="en-US" sz="1400" dirty="0"/>
          </a:p>
        </p:txBody>
      </p:sp>
      <p:sp>
        <p:nvSpPr>
          <p:cNvPr id="14" name="텍스트 상자 13"/>
          <p:cNvSpPr txBox="1"/>
          <p:nvPr/>
        </p:nvSpPr>
        <p:spPr>
          <a:xfrm>
            <a:off x="3173089" y="443989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최대 공격력</a:t>
            </a:r>
            <a:endParaRPr kumimoji="1" lang="ko-KR" altLang="en-US" sz="1400" dirty="0"/>
          </a:p>
        </p:txBody>
      </p:sp>
      <p:sp>
        <p:nvSpPr>
          <p:cNvPr id="16" name="텍스트 상자 15"/>
          <p:cNvSpPr txBox="1"/>
          <p:nvPr/>
        </p:nvSpPr>
        <p:spPr>
          <a:xfrm>
            <a:off x="2104627" y="41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힘</a:t>
            </a:r>
            <a:endParaRPr kumimoji="1" lang="ko-KR" altLang="en-US" dirty="0"/>
          </a:p>
        </p:txBody>
      </p:sp>
      <p:cxnSp>
        <p:nvCxnSpPr>
          <p:cNvPr id="17" name="직선 연결선[R] 16"/>
          <p:cNvCxnSpPr/>
          <p:nvPr/>
        </p:nvCxnSpPr>
        <p:spPr>
          <a:xfrm>
            <a:off x="1019908" y="2556099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242038" y="2345084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675184" y="2345084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949569" y="2345084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2085391" y="268795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 smtClean="0"/>
              <a:t>int</a:t>
            </a:r>
            <a:endParaRPr kumimoji="1" lang="ko-KR" altLang="en-US" dirty="0"/>
          </a:p>
        </p:txBody>
      </p:sp>
      <p:sp>
        <p:nvSpPr>
          <p:cNvPr id="22" name="텍스트 상자 21"/>
          <p:cNvSpPr txBox="1"/>
          <p:nvPr/>
        </p:nvSpPr>
        <p:spPr>
          <a:xfrm>
            <a:off x="3235609" y="2687955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 smtClean="0"/>
              <a:t>int</a:t>
            </a:r>
            <a:r>
              <a:rPr kumimoji="1" lang="en-US" altLang="ko-KR" dirty="0" smtClean="0"/>
              <a:t> * 1.4</a:t>
            </a:r>
            <a:endParaRPr kumimoji="1" lang="ko-KR" altLang="en-US" dirty="0"/>
          </a:p>
        </p:txBody>
      </p:sp>
      <p:sp>
        <p:nvSpPr>
          <p:cNvPr id="23" name="텍스트 상자 22"/>
          <p:cNvSpPr txBox="1"/>
          <p:nvPr/>
        </p:nvSpPr>
        <p:spPr>
          <a:xfrm>
            <a:off x="565086" y="2687955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 smtClean="0"/>
              <a:t>int</a:t>
            </a:r>
            <a:r>
              <a:rPr kumimoji="1" lang="en-US" altLang="ko-KR" dirty="0" smtClean="0"/>
              <a:t> * 0.6</a:t>
            </a:r>
            <a:endParaRPr kumimoji="1" lang="ko-KR" altLang="en-US" dirty="0"/>
          </a:p>
        </p:txBody>
      </p:sp>
      <p:sp>
        <p:nvSpPr>
          <p:cNvPr id="24" name="텍스트 상자 23"/>
          <p:cNvSpPr txBox="1"/>
          <p:nvPr/>
        </p:nvSpPr>
        <p:spPr>
          <a:xfrm>
            <a:off x="4970918" y="2164735"/>
            <a:ext cx="1144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최소 공격력</a:t>
            </a:r>
            <a:endParaRPr kumimoji="1" lang="en-US" altLang="ko-KR" sz="1400" dirty="0" smtClean="0"/>
          </a:p>
          <a:p>
            <a:pPr algn="ctr"/>
            <a:r>
              <a:rPr kumimoji="1" lang="en-US" altLang="ko-KR" sz="1400" dirty="0" smtClean="0"/>
              <a:t>0.8</a:t>
            </a:r>
            <a:endParaRPr kumimoji="1" lang="ko-KR" altLang="en-US" sz="1400" dirty="0"/>
          </a:p>
        </p:txBody>
      </p:sp>
      <p:sp>
        <p:nvSpPr>
          <p:cNvPr id="25" name="텍스트 상자 24"/>
          <p:cNvSpPr txBox="1"/>
          <p:nvPr/>
        </p:nvSpPr>
        <p:spPr>
          <a:xfrm>
            <a:off x="3173089" y="1980181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smtClean="0"/>
              <a:t>최대 마법력</a:t>
            </a:r>
            <a:endParaRPr kumimoji="1" lang="ko-KR" altLang="en-US" sz="1400" dirty="0"/>
          </a:p>
        </p:txBody>
      </p:sp>
      <p:sp>
        <p:nvSpPr>
          <p:cNvPr id="26" name="텍스트 상자 25"/>
          <p:cNvSpPr txBox="1"/>
          <p:nvPr/>
        </p:nvSpPr>
        <p:spPr>
          <a:xfrm>
            <a:off x="1989210" y="1949404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지능</a:t>
            </a:r>
            <a:endParaRPr kumimoji="1" lang="ko-KR" altLang="en-US" dirty="0"/>
          </a:p>
        </p:txBody>
      </p:sp>
      <p:cxnSp>
        <p:nvCxnSpPr>
          <p:cNvPr id="27" name="직선 연결선[R] 26"/>
          <p:cNvCxnSpPr/>
          <p:nvPr/>
        </p:nvCxnSpPr>
        <p:spPr>
          <a:xfrm>
            <a:off x="8268967" y="194284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0924243" y="173183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8198628" y="173183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7" name="직선 연결선[R] 36"/>
          <p:cNvCxnSpPr/>
          <p:nvPr/>
        </p:nvCxnSpPr>
        <p:spPr>
          <a:xfrm>
            <a:off x="5543352" y="194284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5473013" y="173183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텍스트 상자 40"/>
          <p:cNvSpPr txBox="1"/>
          <p:nvPr/>
        </p:nvSpPr>
        <p:spPr>
          <a:xfrm>
            <a:off x="7647333" y="2153859"/>
            <a:ext cx="1144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최대 공격력</a:t>
            </a:r>
            <a:endParaRPr kumimoji="1" lang="en-US" altLang="ko-KR" sz="1400" dirty="0" smtClean="0"/>
          </a:p>
          <a:p>
            <a:pPr algn="ctr"/>
            <a:r>
              <a:rPr kumimoji="1" lang="en-US" altLang="ko-KR" sz="1400" dirty="0" smtClean="0"/>
              <a:t>1.2</a:t>
            </a:r>
            <a:endParaRPr kumimoji="1" lang="ko-KR" altLang="en-US" sz="1400" dirty="0"/>
          </a:p>
        </p:txBody>
      </p:sp>
      <p:sp>
        <p:nvSpPr>
          <p:cNvPr id="12" name="왼쪽 중괄호[L] 11"/>
          <p:cNvSpPr/>
          <p:nvPr/>
        </p:nvSpPr>
        <p:spPr>
          <a:xfrm rot="5400000">
            <a:off x="9428015" y="235606"/>
            <a:ext cx="1063461" cy="1928987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텍스트 상자 41"/>
          <p:cNvSpPr txBox="1"/>
          <p:nvPr/>
        </p:nvSpPr>
        <p:spPr>
          <a:xfrm>
            <a:off x="8998711" y="338559"/>
            <a:ext cx="1925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 smtClean="0"/>
              <a:t>크리티컬 공격의 영역</a:t>
            </a:r>
            <a:endParaRPr kumimoji="1" lang="ko-KR" altLang="en-US" sz="1400" b="1" dirty="0"/>
          </a:p>
        </p:txBody>
      </p:sp>
      <p:sp>
        <p:nvSpPr>
          <p:cNvPr id="43" name="텍스트 상자 42"/>
          <p:cNvSpPr txBox="1"/>
          <p:nvPr/>
        </p:nvSpPr>
        <p:spPr>
          <a:xfrm>
            <a:off x="10332380" y="651938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최대 공격력</a:t>
            </a:r>
            <a:endParaRPr kumimoji="1" lang="en-US" altLang="ko-KR" sz="1400" dirty="0" smtClean="0"/>
          </a:p>
          <a:p>
            <a:pPr algn="ctr"/>
            <a:r>
              <a:rPr kumimoji="1" lang="ko-KR" altLang="en-US" sz="1400" dirty="0" smtClean="0"/>
              <a:t>크리티컬 발생</a:t>
            </a:r>
            <a:endParaRPr kumimoji="1" lang="en-US" altLang="ko-KR" sz="1400" dirty="0" smtClean="0"/>
          </a:p>
        </p:txBody>
      </p:sp>
      <p:sp>
        <p:nvSpPr>
          <p:cNvPr id="44" name="텍스트 상자 43"/>
          <p:cNvSpPr txBox="1"/>
          <p:nvPr/>
        </p:nvSpPr>
        <p:spPr>
          <a:xfrm>
            <a:off x="8333047" y="670326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최소 공격력</a:t>
            </a:r>
            <a:endParaRPr kumimoji="1" lang="en-US" altLang="ko-KR" sz="1400" dirty="0" smtClean="0"/>
          </a:p>
          <a:p>
            <a:pPr algn="ctr"/>
            <a:r>
              <a:rPr kumimoji="1" lang="ko-KR" altLang="en-US" sz="1400" dirty="0" smtClean="0"/>
              <a:t>크리티컬 발생</a:t>
            </a:r>
            <a:endParaRPr kumimoji="1" lang="en-US" altLang="ko-KR" sz="1400" dirty="0" smtClean="0"/>
          </a:p>
        </p:txBody>
      </p:sp>
      <p:sp>
        <p:nvSpPr>
          <p:cNvPr id="33" name="직사각형 32"/>
          <p:cNvSpPr/>
          <p:nvPr/>
        </p:nvSpPr>
        <p:spPr>
          <a:xfrm>
            <a:off x="6926400" y="1731830"/>
            <a:ext cx="140677" cy="4220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텍스트 상자 33"/>
          <p:cNvSpPr txBox="1"/>
          <p:nvPr/>
        </p:nvSpPr>
        <p:spPr>
          <a:xfrm>
            <a:off x="6539831" y="215385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기반스탯</a:t>
            </a:r>
            <a:endParaRPr kumimoji="1" lang="en-US" altLang="ko-KR" sz="1400" dirty="0" smtClean="0"/>
          </a:p>
          <a:p>
            <a:pPr algn="ctr"/>
            <a:r>
              <a:rPr kumimoji="1" lang="en-US" altLang="ko-KR" sz="1400" dirty="0" smtClean="0"/>
              <a:t>1.0</a:t>
            </a:r>
            <a:endParaRPr kumimoji="1" lang="ko-KR" altLang="en-US" sz="1400" dirty="0"/>
          </a:p>
        </p:txBody>
      </p:sp>
      <p:sp>
        <p:nvSpPr>
          <p:cNvPr id="36" name="텍스트 상자 35"/>
          <p:cNvSpPr txBox="1"/>
          <p:nvPr/>
        </p:nvSpPr>
        <p:spPr>
          <a:xfrm>
            <a:off x="10344809" y="2153859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최대 공격계수</a:t>
            </a:r>
            <a:endParaRPr kumimoji="1" lang="en-US" altLang="ko-KR" sz="1400" dirty="0" smtClean="0"/>
          </a:p>
          <a:p>
            <a:pPr algn="ctr"/>
            <a:r>
              <a:rPr kumimoji="1" lang="en-US" altLang="ko-KR" sz="1400" dirty="0" smtClean="0"/>
              <a:t>2.4</a:t>
            </a:r>
            <a:endParaRPr kumimoji="1" lang="ko-KR" altLang="en-US" sz="1400" dirty="0"/>
          </a:p>
        </p:txBody>
      </p:sp>
      <p:sp>
        <p:nvSpPr>
          <p:cNvPr id="38" name="직사각형 37"/>
          <p:cNvSpPr/>
          <p:nvPr/>
        </p:nvSpPr>
        <p:spPr>
          <a:xfrm>
            <a:off x="7647333" y="4292150"/>
            <a:ext cx="3276910" cy="4220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텍스트 상자 38"/>
          <p:cNvSpPr txBox="1"/>
          <p:nvPr/>
        </p:nvSpPr>
        <p:spPr>
          <a:xfrm>
            <a:off x="4970917" y="4725055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최소 마법력</a:t>
            </a:r>
            <a:endParaRPr kumimoji="1" lang="en-US" altLang="ko-KR" sz="1400" dirty="0" smtClean="0"/>
          </a:p>
          <a:p>
            <a:pPr algn="ctr"/>
            <a:r>
              <a:rPr kumimoji="1" lang="en-US" altLang="ko-KR" sz="1400" dirty="0" smtClean="0"/>
              <a:t>0.6</a:t>
            </a:r>
            <a:endParaRPr kumimoji="1" lang="ko-KR" altLang="en-US" sz="1400" dirty="0"/>
          </a:p>
        </p:txBody>
      </p:sp>
      <p:cxnSp>
        <p:nvCxnSpPr>
          <p:cNvPr id="45" name="직선 연결선[R] 44"/>
          <p:cNvCxnSpPr/>
          <p:nvPr/>
        </p:nvCxnSpPr>
        <p:spPr>
          <a:xfrm>
            <a:off x="8268967" y="450316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10924243" y="429215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8198628" y="429215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8" name="직선 연결선[R] 47"/>
          <p:cNvCxnSpPr/>
          <p:nvPr/>
        </p:nvCxnSpPr>
        <p:spPr>
          <a:xfrm>
            <a:off x="5543352" y="450316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473013" y="429215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텍스트 상자 49"/>
          <p:cNvSpPr txBox="1"/>
          <p:nvPr/>
        </p:nvSpPr>
        <p:spPr>
          <a:xfrm>
            <a:off x="7647332" y="4714179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최대 마법력</a:t>
            </a:r>
            <a:endParaRPr kumimoji="1" lang="en-US" altLang="ko-KR" sz="1400" dirty="0" smtClean="0"/>
          </a:p>
          <a:p>
            <a:pPr algn="ctr"/>
            <a:r>
              <a:rPr kumimoji="1" lang="en-US" altLang="ko-KR" sz="1400" dirty="0" smtClean="0"/>
              <a:t>1.4</a:t>
            </a:r>
            <a:endParaRPr kumimoji="1" lang="ko-KR" altLang="en-US" sz="1400" dirty="0"/>
          </a:p>
        </p:txBody>
      </p:sp>
      <p:sp>
        <p:nvSpPr>
          <p:cNvPr id="51" name="왼쪽 중괄호[L] 50"/>
          <p:cNvSpPr/>
          <p:nvPr/>
        </p:nvSpPr>
        <p:spPr>
          <a:xfrm rot="5400000">
            <a:off x="8754054" y="2121966"/>
            <a:ext cx="1063461" cy="3276907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텍스트 상자 51"/>
          <p:cNvSpPr txBox="1"/>
          <p:nvPr/>
        </p:nvSpPr>
        <p:spPr>
          <a:xfrm>
            <a:off x="8419281" y="2898879"/>
            <a:ext cx="1925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 smtClean="0"/>
              <a:t>크리티컬 공격의 영역</a:t>
            </a:r>
            <a:endParaRPr kumimoji="1" lang="ko-KR" altLang="en-US" sz="1400" b="1" dirty="0"/>
          </a:p>
        </p:txBody>
      </p:sp>
      <p:sp>
        <p:nvSpPr>
          <p:cNvPr id="53" name="텍스트 상자 52"/>
          <p:cNvSpPr txBox="1"/>
          <p:nvPr/>
        </p:nvSpPr>
        <p:spPr>
          <a:xfrm>
            <a:off x="10332380" y="3212258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최대 마법력</a:t>
            </a:r>
            <a:endParaRPr kumimoji="1" lang="en-US" altLang="ko-KR" sz="1400" dirty="0" smtClean="0"/>
          </a:p>
          <a:p>
            <a:pPr algn="ctr"/>
            <a:r>
              <a:rPr kumimoji="1" lang="ko-KR" altLang="en-US" sz="1400" dirty="0" smtClean="0"/>
              <a:t>크리티컬 발생</a:t>
            </a:r>
            <a:endParaRPr kumimoji="1" lang="en-US" altLang="ko-KR" sz="1400" dirty="0" smtClean="0"/>
          </a:p>
        </p:txBody>
      </p:sp>
      <p:sp>
        <p:nvSpPr>
          <p:cNvPr id="54" name="텍스트 상자 53"/>
          <p:cNvSpPr txBox="1"/>
          <p:nvPr/>
        </p:nvSpPr>
        <p:spPr>
          <a:xfrm>
            <a:off x="6981076" y="3230646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최소 마법력</a:t>
            </a:r>
            <a:endParaRPr kumimoji="1" lang="en-US" altLang="ko-KR" sz="1400" dirty="0" smtClean="0"/>
          </a:p>
          <a:p>
            <a:pPr algn="ctr"/>
            <a:r>
              <a:rPr kumimoji="1" lang="ko-KR" altLang="en-US" sz="1400" dirty="0" smtClean="0"/>
              <a:t>크리티컬 발생</a:t>
            </a:r>
            <a:endParaRPr kumimoji="1" lang="en-US" altLang="ko-KR" sz="1400" dirty="0" smtClean="0"/>
          </a:p>
        </p:txBody>
      </p:sp>
      <p:sp>
        <p:nvSpPr>
          <p:cNvPr id="55" name="직사각형 54"/>
          <p:cNvSpPr/>
          <p:nvPr/>
        </p:nvSpPr>
        <p:spPr>
          <a:xfrm>
            <a:off x="6926400" y="4292150"/>
            <a:ext cx="140677" cy="4220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6" name="텍스트 상자 55"/>
          <p:cNvSpPr txBox="1"/>
          <p:nvPr/>
        </p:nvSpPr>
        <p:spPr>
          <a:xfrm>
            <a:off x="6539831" y="471417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기반스탯</a:t>
            </a:r>
            <a:endParaRPr kumimoji="1" lang="en-US" altLang="ko-KR" sz="1400" dirty="0" smtClean="0"/>
          </a:p>
          <a:p>
            <a:pPr algn="ctr"/>
            <a:r>
              <a:rPr kumimoji="1" lang="en-US" altLang="ko-KR" sz="1400" dirty="0" smtClean="0"/>
              <a:t>1.0</a:t>
            </a:r>
            <a:endParaRPr kumimoji="1" lang="ko-KR" altLang="en-US" sz="1400" dirty="0"/>
          </a:p>
        </p:txBody>
      </p:sp>
      <p:sp>
        <p:nvSpPr>
          <p:cNvPr id="57" name="텍스트 상자 56"/>
          <p:cNvSpPr txBox="1"/>
          <p:nvPr/>
        </p:nvSpPr>
        <p:spPr>
          <a:xfrm>
            <a:off x="10344809" y="4714179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최대 공격계수</a:t>
            </a:r>
            <a:endParaRPr kumimoji="1" lang="en-US" altLang="ko-KR" sz="1400" dirty="0" smtClean="0"/>
          </a:p>
          <a:p>
            <a:pPr algn="ctr"/>
            <a:r>
              <a:rPr kumimoji="1" lang="en-US" altLang="ko-KR" sz="1400" dirty="0" smtClean="0"/>
              <a:t>2.8</a:t>
            </a:r>
            <a:endParaRPr kumimoji="1" lang="ko-KR" altLang="en-US" sz="1400" dirty="0"/>
          </a:p>
        </p:txBody>
      </p:sp>
      <p:sp>
        <p:nvSpPr>
          <p:cNvPr id="58" name="텍스트 상자 57"/>
          <p:cNvSpPr txBox="1"/>
          <p:nvPr/>
        </p:nvSpPr>
        <p:spPr>
          <a:xfrm>
            <a:off x="5330425" y="314426"/>
            <a:ext cx="12105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b="1" dirty="0" smtClean="0"/>
              <a:t>물리</a:t>
            </a:r>
            <a:endParaRPr kumimoji="1" lang="ko-KR" altLang="en-US" sz="4000" b="1" dirty="0"/>
          </a:p>
        </p:txBody>
      </p:sp>
      <p:sp>
        <p:nvSpPr>
          <p:cNvPr id="59" name="텍스트 상자 58"/>
          <p:cNvSpPr txBox="1"/>
          <p:nvPr/>
        </p:nvSpPr>
        <p:spPr>
          <a:xfrm>
            <a:off x="5330426" y="28866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b="1" dirty="0" smtClean="0"/>
              <a:t>마법</a:t>
            </a:r>
            <a:endParaRPr kumimoji="1"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975829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모서리가 둥근 직사각형 46"/>
          <p:cNvSpPr/>
          <p:nvPr/>
        </p:nvSpPr>
        <p:spPr>
          <a:xfrm>
            <a:off x="-2021890" y="2044700"/>
            <a:ext cx="1986379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공격 대상 발견</a:t>
            </a:r>
            <a:endParaRPr kumimoji="1"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753310" y="20447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 smtClean="0">
                <a:solidFill>
                  <a:prstClr val="black"/>
                </a:solidFill>
              </a:rPr>
              <a:t>공격 가능 여부 판단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65709" y="20447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 smtClean="0">
                <a:solidFill>
                  <a:prstClr val="black"/>
                </a:solidFill>
              </a:rPr>
              <a:t>공격 실행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140910" y="20447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 smtClean="0">
                <a:solidFill>
                  <a:prstClr val="black"/>
                </a:solidFill>
              </a:rPr>
              <a:t>공격 충돌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65710" y="34290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 smtClean="0">
                <a:solidFill>
                  <a:prstClr val="black"/>
                </a:solidFill>
              </a:rPr>
              <a:t>충돌 계산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753310" y="34290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 smtClean="0">
                <a:solidFill>
                  <a:prstClr val="black"/>
                </a:solidFill>
              </a:rPr>
              <a:t>결과 출력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5140910" y="3394146"/>
            <a:ext cx="1986379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공격 종료</a:t>
            </a:r>
            <a:endParaRPr kumimoji="1"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6" name="직선 화살표 연결선 55"/>
          <p:cNvCxnSpPr>
            <a:stCxn id="49" idx="3"/>
            <a:endCxn id="48" idx="1"/>
          </p:cNvCxnSpPr>
          <p:nvPr/>
        </p:nvCxnSpPr>
        <p:spPr>
          <a:xfrm>
            <a:off x="2352088" y="2420973"/>
            <a:ext cx="40122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47" idx="3"/>
            <a:endCxn id="49" idx="1"/>
          </p:cNvCxnSpPr>
          <p:nvPr/>
        </p:nvCxnSpPr>
        <p:spPr>
          <a:xfrm flipV="1">
            <a:off x="-35511" y="2420973"/>
            <a:ext cx="401220" cy="17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48" idx="3"/>
            <a:endCxn id="50" idx="1"/>
          </p:cNvCxnSpPr>
          <p:nvPr/>
        </p:nvCxnSpPr>
        <p:spPr>
          <a:xfrm>
            <a:off x="4739689" y="2420973"/>
            <a:ext cx="4012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51" idx="3"/>
            <a:endCxn id="52" idx="1"/>
          </p:cNvCxnSpPr>
          <p:nvPr/>
        </p:nvCxnSpPr>
        <p:spPr>
          <a:xfrm>
            <a:off x="2352089" y="3805273"/>
            <a:ext cx="4012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52" idx="3"/>
            <a:endCxn id="53" idx="1"/>
          </p:cNvCxnSpPr>
          <p:nvPr/>
        </p:nvCxnSpPr>
        <p:spPr>
          <a:xfrm flipV="1">
            <a:off x="4739689" y="3787846"/>
            <a:ext cx="401221" cy="17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[E] 74"/>
          <p:cNvCxnSpPr>
            <a:stCxn id="53" idx="2"/>
            <a:endCxn id="47" idx="1"/>
          </p:cNvCxnSpPr>
          <p:nvPr/>
        </p:nvCxnSpPr>
        <p:spPr>
          <a:xfrm rot="5400000" flipH="1">
            <a:off x="1184532" y="-768022"/>
            <a:ext cx="1743146" cy="8155990"/>
          </a:xfrm>
          <a:prstGeom prst="bentConnector4">
            <a:avLst>
              <a:gd name="adj1" fmla="val -13114"/>
              <a:gd name="adj2" fmla="val 10280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[E] 33"/>
          <p:cNvCxnSpPr>
            <a:stCxn id="50" idx="3"/>
          </p:cNvCxnSpPr>
          <p:nvPr/>
        </p:nvCxnSpPr>
        <p:spPr>
          <a:xfrm flipH="1">
            <a:off x="-35513" y="2420973"/>
            <a:ext cx="7162802" cy="692150"/>
          </a:xfrm>
          <a:prstGeom prst="bentConnector3">
            <a:avLst>
              <a:gd name="adj1" fmla="val -319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/>
          <p:cNvCxnSpPr>
            <a:endCxn id="51" idx="1"/>
          </p:cNvCxnSpPr>
          <p:nvPr/>
        </p:nvCxnSpPr>
        <p:spPr>
          <a:xfrm rot="16200000" flipH="1">
            <a:off x="-200432" y="3239131"/>
            <a:ext cx="731062" cy="40122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941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310864" y="1299862"/>
            <a:ext cx="7570273" cy="425827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4842291" y="112892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데이터 사전 로드 범위</a:t>
            </a:r>
            <a:endParaRPr kumimoji="1" lang="ko-KR" altLang="en-US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4819050" y="1345408"/>
            <a:ext cx="255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PC</a:t>
            </a:r>
            <a:r>
              <a:rPr kumimoji="1" lang="ko-KR" altLang="en-US" dirty="0" smtClean="0"/>
              <a:t>의 카메라 출력 범위</a:t>
            </a:r>
            <a:endParaRPr kumimoji="1"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536" y="2688753"/>
            <a:ext cx="1303400" cy="148049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29" y="2649780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2" name="텍스트 상자 11"/>
          <p:cNvSpPr txBox="1"/>
          <p:nvPr/>
        </p:nvSpPr>
        <p:spPr>
          <a:xfrm>
            <a:off x="6275539" y="2280448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아주 강력한 몬스터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7390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텍스트 상자 4"/>
          <p:cNvSpPr txBox="1"/>
          <p:nvPr/>
        </p:nvSpPr>
        <p:spPr>
          <a:xfrm>
            <a:off x="4819050" y="68239"/>
            <a:ext cx="255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PC</a:t>
            </a:r>
            <a:r>
              <a:rPr kumimoji="1" lang="ko-KR" altLang="en-US" dirty="0" smtClean="0"/>
              <a:t>의 카메라 출력 범위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65" y="2877438"/>
            <a:ext cx="1303400" cy="14804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615" y="1130313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8" name="모서리가 둥근 직사각형 7"/>
          <p:cNvSpPr/>
          <p:nvPr/>
        </p:nvSpPr>
        <p:spPr>
          <a:xfrm>
            <a:off x="9308051" y="852825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9309025" y="437571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아주 강력한 몬스터</a:t>
            </a:r>
            <a:endParaRPr kumimoji="1"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586" y="1681856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1" name="모서리가 둥근 직사각형 10"/>
          <p:cNvSpPr/>
          <p:nvPr/>
        </p:nvSpPr>
        <p:spPr>
          <a:xfrm>
            <a:off x="4199022" y="1404368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텍스트 상자 11"/>
          <p:cNvSpPr txBox="1"/>
          <p:nvPr/>
        </p:nvSpPr>
        <p:spPr>
          <a:xfrm>
            <a:off x="4199996" y="98911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아주 강력한 몬스터</a:t>
            </a:r>
            <a:endParaRPr kumimoji="1"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917" y="4628256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4" name="모서리가 둥근 직사각형 13"/>
          <p:cNvSpPr/>
          <p:nvPr/>
        </p:nvSpPr>
        <p:spPr>
          <a:xfrm>
            <a:off x="9562353" y="4350768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텍스트 상자 14"/>
          <p:cNvSpPr txBox="1"/>
          <p:nvPr/>
        </p:nvSpPr>
        <p:spPr>
          <a:xfrm>
            <a:off x="9563327" y="393551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아주 강력한 몬스터</a:t>
            </a:r>
            <a:endParaRPr kumimoji="1"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739" y="4715342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7" name="모서리가 둥근 직사각형 16"/>
          <p:cNvSpPr/>
          <p:nvPr/>
        </p:nvSpPr>
        <p:spPr>
          <a:xfrm>
            <a:off x="5176175" y="4437854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127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텍스트 상자 17"/>
          <p:cNvSpPr txBox="1"/>
          <p:nvPr/>
        </p:nvSpPr>
        <p:spPr>
          <a:xfrm>
            <a:off x="5177149" y="4022600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아주 강력한 몬스터</a:t>
            </a:r>
            <a:endParaRPr kumimoji="1" lang="ko-KR" altLang="en-US" dirty="0"/>
          </a:p>
        </p:txBody>
      </p:sp>
      <p:sp>
        <p:nvSpPr>
          <p:cNvPr id="19" name="아래쪽 화살표[D] 18"/>
          <p:cNvSpPr/>
          <p:nvPr/>
        </p:nvSpPr>
        <p:spPr>
          <a:xfrm>
            <a:off x="6012265" y="3399409"/>
            <a:ext cx="473849" cy="592088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28508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91243" y="1122782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대기상태</a:t>
            </a:r>
            <a:endParaRPr kumimoji="1"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20095" y="1122782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2000" dirty="0" smtClean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2000" dirty="0" smtClean="0">
                <a:solidFill>
                  <a:prstClr val="black"/>
                </a:solidFill>
              </a:rPr>
              <a:t>적 발견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691243" y="385018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1192893" y="200352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YES</a:t>
            </a:r>
            <a:endParaRPr kumimoji="1"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691243" y="702520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1192893" y="51785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NO</a:t>
            </a:r>
            <a:endParaRPr kumimoji="1"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78869"/>
              </p:ext>
            </p:extLst>
          </p:nvPr>
        </p:nvGraphicFramePr>
        <p:xfrm>
          <a:off x="279114" y="11210802"/>
          <a:ext cx="12431049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8"/>
                <a:gridCol w="11208701"/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화면 상 모든 적의 이름을 표기하고</a:t>
                      </a:r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 붉은 외곽선 셰이더를 적용한다</a:t>
                      </a:r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에게서 직선거리 기준으로 선택된 적 다음으로 가까운 적에게 타게팅이 변경된다</a:t>
                      </a:r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 전방 부채꼴 </a:t>
                      </a:r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120</a:t>
                      </a:r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도 안에서 직선거리 기준으로 선택된 적 다음으로 가까운 적에게 타게팅이 변경된다</a:t>
                      </a:r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Q4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방향과 관계 없이 선택된 적보다 직선거리 기준으로 더 먼 거리에 있는 적 선택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Q5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타게팅을 하지 않고 다음 적으로 넘어간다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Q6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해당 적을 기준으로 타게팅 우선순위를 초기화한다</a:t>
                      </a:r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0" name="직선 화살표 연결선 9"/>
          <p:cNvCxnSpPr>
            <a:stCxn id="4" idx="3"/>
            <a:endCxn id="5" idx="1"/>
          </p:cNvCxnSpPr>
          <p:nvPr/>
        </p:nvCxnSpPr>
        <p:spPr>
          <a:xfrm>
            <a:off x="2405743" y="1516482"/>
            <a:ext cx="5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391152" y="1122782"/>
            <a:ext cx="2289808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 smtClean="0">
                <a:solidFill>
                  <a:prstClr val="black"/>
                </a:solidFill>
              </a:rPr>
              <a:t>가장 가까운</a:t>
            </a:r>
            <a:endParaRPr kumimoji="1" lang="en-US" altLang="ko-KR" sz="2000" dirty="0" smtClean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sz="2000" dirty="0" smtClean="0">
                <a:solidFill>
                  <a:prstClr val="black"/>
                </a:solidFill>
              </a:rPr>
              <a:t>적에게 선택 표기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5" name="직선 화살표 연결선 14"/>
          <p:cNvCxnSpPr>
            <a:stCxn id="5" idx="3"/>
            <a:endCxn id="14" idx="1"/>
          </p:cNvCxnSpPr>
          <p:nvPr/>
        </p:nvCxnSpPr>
        <p:spPr>
          <a:xfrm>
            <a:off x="4876800" y="1516482"/>
            <a:ext cx="5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4" idx="3"/>
            <a:endCxn id="23" idx="1"/>
          </p:cNvCxnSpPr>
          <p:nvPr/>
        </p:nvCxnSpPr>
        <p:spPr>
          <a:xfrm>
            <a:off x="7680960" y="1516482"/>
            <a:ext cx="5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/>
          <p:cNvSpPr/>
          <p:nvPr/>
        </p:nvSpPr>
        <p:spPr>
          <a:xfrm>
            <a:off x="8195312" y="83385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선택된 적이 원하는 대상인가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6" name="직선 화살표 연결선 25"/>
          <p:cNvCxnSpPr>
            <a:stCxn id="23" idx="3"/>
            <a:endCxn id="124" idx="1"/>
          </p:cNvCxnSpPr>
          <p:nvPr/>
        </p:nvCxnSpPr>
        <p:spPr>
          <a:xfrm>
            <a:off x="10481312" y="1516482"/>
            <a:ext cx="516079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문서 29"/>
          <p:cNvSpPr/>
          <p:nvPr/>
        </p:nvSpPr>
        <p:spPr>
          <a:xfrm>
            <a:off x="8481062" y="264160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TAB</a:t>
            </a:r>
            <a:r>
              <a:rPr kumimoji="1" lang="ko-KR" altLang="en-US" dirty="0" smtClean="0">
                <a:solidFill>
                  <a:prstClr val="black"/>
                </a:solidFill>
              </a:rPr>
              <a:t>키로</a:t>
            </a:r>
            <a:endParaRPr kumimoji="1" lang="en-US" altLang="ko-KR" dirty="0" smtClean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dirty="0" smtClean="0">
                <a:solidFill>
                  <a:prstClr val="black"/>
                </a:solidFill>
              </a:rPr>
              <a:t>선택 적 변경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1" name="직선 화살표 연결선 30"/>
          <p:cNvCxnSpPr>
            <a:stCxn id="23" idx="2"/>
            <a:endCxn id="30" idx="0"/>
          </p:cNvCxnSpPr>
          <p:nvPr/>
        </p:nvCxnSpPr>
        <p:spPr>
          <a:xfrm>
            <a:off x="9338312" y="2199109"/>
            <a:ext cx="0" cy="4424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다이아몬드 36"/>
          <p:cNvSpPr/>
          <p:nvPr/>
        </p:nvSpPr>
        <p:spPr>
          <a:xfrm>
            <a:off x="5394960" y="23526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현재 선택된 적보다 가까운 적이 있는가</a:t>
            </a:r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38" name="직선 화살표 연결선 37"/>
          <p:cNvCxnSpPr>
            <a:stCxn id="30" idx="1"/>
            <a:endCxn id="37" idx="3"/>
          </p:cNvCxnSpPr>
          <p:nvPr/>
        </p:nvCxnSpPr>
        <p:spPr>
          <a:xfrm flipH="1">
            <a:off x="7680960" y="3035300"/>
            <a:ext cx="8001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문서 43"/>
          <p:cNvSpPr/>
          <p:nvPr/>
        </p:nvSpPr>
        <p:spPr>
          <a:xfrm>
            <a:off x="8481062" y="4449345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3" name="다이아몬드 52"/>
          <p:cNvSpPr/>
          <p:nvPr/>
        </p:nvSpPr>
        <p:spPr>
          <a:xfrm>
            <a:off x="5394960" y="4160418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PC</a:t>
            </a:r>
            <a:r>
              <a:rPr kumimoji="1" lang="ko-KR" altLang="en-US" sz="1200" dirty="0" smtClean="0">
                <a:solidFill>
                  <a:sysClr val="windowText" lastClr="000000"/>
                </a:solidFill>
              </a:rPr>
              <a:t> 정면 기준 부채꼴 모양으로 </a:t>
            </a:r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120</a:t>
            </a:r>
            <a:r>
              <a:rPr kumimoji="1" lang="ko-KR" altLang="en-US" sz="1200" dirty="0" smtClean="0">
                <a:solidFill>
                  <a:sysClr val="windowText" lastClr="000000"/>
                </a:solidFill>
              </a:rPr>
              <a:t>도에 적이 있는가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54" name="직선 화살표 연결선 53"/>
          <p:cNvCxnSpPr>
            <a:endCxn id="44" idx="1"/>
          </p:cNvCxnSpPr>
          <p:nvPr/>
        </p:nvCxnSpPr>
        <p:spPr>
          <a:xfrm flipV="1">
            <a:off x="7680960" y="4843045"/>
            <a:ext cx="800102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37" idx="2"/>
            <a:endCxn id="53" idx="0"/>
          </p:cNvCxnSpPr>
          <p:nvPr/>
        </p:nvCxnSpPr>
        <p:spPr>
          <a:xfrm>
            <a:off x="6537960" y="3717927"/>
            <a:ext cx="0" cy="4424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다이아몬드 60"/>
          <p:cNvSpPr/>
          <p:nvPr/>
        </p:nvSpPr>
        <p:spPr>
          <a:xfrm>
            <a:off x="2755447" y="2363437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PC</a:t>
            </a:r>
            <a:r>
              <a:rPr kumimoji="1" lang="ko-KR" altLang="en-US" sz="1200" dirty="0" smtClean="0">
                <a:solidFill>
                  <a:sysClr val="windowText" lastClr="000000"/>
                </a:solidFill>
              </a:rPr>
              <a:t> 정면 기준 부채꼴 모양으로 </a:t>
            </a:r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120</a:t>
            </a:r>
            <a:r>
              <a:rPr kumimoji="1" lang="ko-KR" altLang="en-US" sz="1200" dirty="0" smtClean="0">
                <a:solidFill>
                  <a:sysClr val="windowText" lastClr="000000"/>
                </a:solidFill>
              </a:rPr>
              <a:t>도에 해당 적이 있는가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62" name="직선 화살표 연결선 61"/>
          <p:cNvCxnSpPr>
            <a:stCxn id="37" idx="1"/>
            <a:endCxn id="61" idx="3"/>
          </p:cNvCxnSpPr>
          <p:nvPr/>
        </p:nvCxnSpPr>
        <p:spPr>
          <a:xfrm flipH="1">
            <a:off x="5041447" y="3035300"/>
            <a:ext cx="353513" cy="1076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문서 67"/>
          <p:cNvSpPr/>
          <p:nvPr/>
        </p:nvSpPr>
        <p:spPr>
          <a:xfrm>
            <a:off x="691243" y="265236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69" name="직선 화살표 연결선 68"/>
          <p:cNvCxnSpPr>
            <a:stCxn id="61" idx="1"/>
            <a:endCxn id="68" idx="3"/>
          </p:cNvCxnSpPr>
          <p:nvPr/>
        </p:nvCxnSpPr>
        <p:spPr>
          <a:xfrm flipH="1">
            <a:off x="2405743" y="3046064"/>
            <a:ext cx="349704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문서 75"/>
          <p:cNvSpPr/>
          <p:nvPr/>
        </p:nvSpPr>
        <p:spPr>
          <a:xfrm>
            <a:off x="3041197" y="4449345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7" name="문서 76"/>
          <p:cNvSpPr/>
          <p:nvPr/>
        </p:nvSpPr>
        <p:spPr>
          <a:xfrm>
            <a:off x="5678806" y="5968163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78" name="직선 화살표 연결선 77"/>
          <p:cNvCxnSpPr>
            <a:stCxn id="53" idx="2"/>
            <a:endCxn id="77" idx="0"/>
          </p:cNvCxnSpPr>
          <p:nvPr/>
        </p:nvCxnSpPr>
        <p:spPr>
          <a:xfrm flipH="1">
            <a:off x="6536056" y="5525672"/>
            <a:ext cx="1904" cy="44249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61" idx="2"/>
            <a:endCxn id="76" idx="0"/>
          </p:cNvCxnSpPr>
          <p:nvPr/>
        </p:nvCxnSpPr>
        <p:spPr>
          <a:xfrm>
            <a:off x="3898447" y="3728691"/>
            <a:ext cx="0" cy="7206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2755447" y="7088159"/>
            <a:ext cx="2289808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2000" dirty="0" smtClean="0">
                <a:solidFill>
                  <a:prstClr val="black"/>
                </a:solidFill>
              </a:rPr>
              <a:t>Q4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0" name="다이아몬드 89"/>
          <p:cNvSpPr/>
          <p:nvPr/>
        </p:nvSpPr>
        <p:spPr>
          <a:xfrm>
            <a:off x="2755447" y="8326730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200" dirty="0" smtClean="0">
                <a:solidFill>
                  <a:sysClr val="windowText" lastClr="000000"/>
                </a:solidFill>
              </a:rPr>
              <a:t>해당 적이 이미</a:t>
            </a:r>
            <a:endParaRPr kumimoji="1" lang="en-US" altLang="ko-KR" sz="12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200" dirty="0" smtClean="0">
                <a:solidFill>
                  <a:sysClr val="windowText" lastClr="000000"/>
                </a:solidFill>
              </a:rPr>
              <a:t>타게팅 된 적이</a:t>
            </a:r>
            <a:endParaRPr kumimoji="1" lang="en-US" altLang="ko-KR" sz="12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200" dirty="0" smtClean="0">
                <a:solidFill>
                  <a:sysClr val="windowText" lastClr="000000"/>
                </a:solidFill>
              </a:rPr>
              <a:t>있는가</a:t>
            </a:r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91" name="꺾인 연결선[E] 90"/>
          <p:cNvCxnSpPr>
            <a:stCxn id="68" idx="2"/>
            <a:endCxn id="86" idx="1"/>
          </p:cNvCxnSpPr>
          <p:nvPr/>
        </p:nvCxnSpPr>
        <p:spPr>
          <a:xfrm rot="16200000" flipH="1">
            <a:off x="104895" y="4831306"/>
            <a:ext cx="4094151" cy="12069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[E] 93"/>
          <p:cNvCxnSpPr>
            <a:stCxn id="77" idx="2"/>
            <a:endCxn id="86" idx="3"/>
          </p:cNvCxnSpPr>
          <p:nvPr/>
        </p:nvCxnSpPr>
        <p:spPr>
          <a:xfrm rot="5400000">
            <a:off x="5401480" y="6347283"/>
            <a:ext cx="778352" cy="149080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[E] 97"/>
          <p:cNvCxnSpPr>
            <a:stCxn id="44" idx="2"/>
            <a:endCxn id="86" idx="3"/>
          </p:cNvCxnSpPr>
          <p:nvPr/>
        </p:nvCxnSpPr>
        <p:spPr>
          <a:xfrm rot="5400000">
            <a:off x="6043199" y="4186746"/>
            <a:ext cx="2297170" cy="429305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stCxn id="86" idx="2"/>
            <a:endCxn id="90" idx="0"/>
          </p:cNvCxnSpPr>
          <p:nvPr/>
        </p:nvCxnSpPr>
        <p:spPr>
          <a:xfrm flipH="1">
            <a:off x="3898447" y="7875559"/>
            <a:ext cx="1904" cy="4511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문서 104"/>
          <p:cNvSpPr/>
          <p:nvPr/>
        </p:nvSpPr>
        <p:spPr>
          <a:xfrm>
            <a:off x="5678806" y="8606978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Q5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06" name="직선 화살표 연결선 105"/>
          <p:cNvCxnSpPr>
            <a:stCxn id="90" idx="3"/>
            <a:endCxn id="105" idx="1"/>
          </p:cNvCxnSpPr>
          <p:nvPr/>
        </p:nvCxnSpPr>
        <p:spPr>
          <a:xfrm flipV="1">
            <a:off x="5041447" y="9000678"/>
            <a:ext cx="637359" cy="867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문서 109"/>
          <p:cNvSpPr/>
          <p:nvPr/>
        </p:nvSpPr>
        <p:spPr>
          <a:xfrm>
            <a:off x="3041197" y="1014315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 smtClean="0">
                <a:solidFill>
                  <a:prstClr val="black"/>
                </a:solidFill>
              </a:rPr>
              <a:t>해당 적</a:t>
            </a:r>
            <a:endParaRPr kumimoji="1" lang="en-US" altLang="ko-KR" dirty="0" smtClean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dirty="0" smtClean="0">
                <a:solidFill>
                  <a:prstClr val="black"/>
                </a:solidFill>
              </a:rPr>
              <a:t>타게팅</a:t>
            </a:r>
            <a:endParaRPr kumimoji="1" lang="en-US" altLang="ko-KR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11" name="직선 화살표 연결선 110"/>
          <p:cNvCxnSpPr>
            <a:stCxn id="90" idx="2"/>
            <a:endCxn id="110" idx="0"/>
          </p:cNvCxnSpPr>
          <p:nvPr/>
        </p:nvCxnSpPr>
        <p:spPr>
          <a:xfrm>
            <a:off x="3898447" y="9691984"/>
            <a:ext cx="0" cy="4511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꺾인 연결선[E] 113"/>
          <p:cNvCxnSpPr>
            <a:stCxn id="105" idx="0"/>
            <a:endCxn id="86" idx="3"/>
          </p:cNvCxnSpPr>
          <p:nvPr/>
        </p:nvCxnSpPr>
        <p:spPr>
          <a:xfrm rot="16200000" flipV="1">
            <a:off x="5228097" y="7299018"/>
            <a:ext cx="1125119" cy="149080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꺾인 연결선[E] 116"/>
          <p:cNvCxnSpPr>
            <a:stCxn id="110" idx="3"/>
            <a:endCxn id="124" idx="2"/>
          </p:cNvCxnSpPr>
          <p:nvPr/>
        </p:nvCxnSpPr>
        <p:spPr>
          <a:xfrm flipV="1">
            <a:off x="4755697" y="1910182"/>
            <a:ext cx="7098944" cy="86266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모서리가 둥근 직사각형 123"/>
          <p:cNvSpPr/>
          <p:nvPr/>
        </p:nvSpPr>
        <p:spPr>
          <a:xfrm>
            <a:off x="10997391" y="1122782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 smtClean="0">
                <a:solidFill>
                  <a:schemeClr val="tx1"/>
                </a:solidFill>
              </a:rPr>
              <a:t>Q6</a:t>
            </a:r>
          </a:p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전투 진행</a:t>
            </a:r>
            <a:endParaRPr kumimoji="1"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29" name="직선 화살표 연결선 128"/>
          <p:cNvCxnSpPr>
            <a:stCxn id="76" idx="2"/>
            <a:endCxn id="86" idx="0"/>
          </p:cNvCxnSpPr>
          <p:nvPr/>
        </p:nvCxnSpPr>
        <p:spPr>
          <a:xfrm>
            <a:off x="3898447" y="5184689"/>
            <a:ext cx="1904" cy="19034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39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997528" y="-17907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공격 입력</a:t>
            </a:r>
            <a:endParaRPr kumimoji="1"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다이아몬드 4"/>
          <p:cNvSpPr/>
          <p:nvPr/>
        </p:nvSpPr>
        <p:spPr>
          <a:xfrm>
            <a:off x="1711778" y="-41074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플레이어가 공격이 가능한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" name="문서 5"/>
          <p:cNvSpPr/>
          <p:nvPr/>
        </p:nvSpPr>
        <p:spPr>
          <a:xfrm>
            <a:off x="5015774" y="18359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 smtClean="0">
                <a:solidFill>
                  <a:prstClr val="black"/>
                </a:solidFill>
              </a:rPr>
              <a:t>공격불가지역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575543"/>
              </p:ext>
            </p:extLst>
          </p:nvPr>
        </p:nvGraphicFramePr>
        <p:xfrm>
          <a:off x="279114" y="10792876"/>
          <a:ext cx="12431049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8"/>
                <a:gridCol w="11208701"/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공격이 불가능한 지역이라는 문구를 출력한다</a:t>
                      </a:r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공격에 필요한 자원이 부족하다는 문구를 출력한다</a:t>
                      </a:r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8" name="직선 화살표 연결선 7"/>
          <p:cNvCxnSpPr/>
          <p:nvPr/>
        </p:nvCxnSpPr>
        <p:spPr>
          <a:xfrm>
            <a:off x="651962" y="-1624710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1153612" y="-1809376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YES</a:t>
            </a:r>
            <a:endParaRPr kumimoji="1"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651962" y="-1307208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1153612" y="-149187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NO</a:t>
            </a:r>
            <a:endParaRPr kumimoji="1" lang="ko-KR" altLang="en-US" dirty="0"/>
          </a:p>
        </p:txBody>
      </p:sp>
      <p:cxnSp>
        <p:nvCxnSpPr>
          <p:cNvPr id="12" name="직선 화살표 연결선 11"/>
          <p:cNvCxnSpPr>
            <a:stCxn id="5" idx="3"/>
            <a:endCxn id="60" idx="1"/>
          </p:cNvCxnSpPr>
          <p:nvPr/>
        </p:nvCxnSpPr>
        <p:spPr>
          <a:xfrm flipV="1">
            <a:off x="3997778" y="271606"/>
            <a:ext cx="732247" cy="2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1997528" y="8800446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공격 실행</a:t>
            </a:r>
            <a:endParaRPr kumimoji="1"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다이아몬드 16"/>
          <p:cNvSpPr/>
          <p:nvPr/>
        </p:nvSpPr>
        <p:spPr>
          <a:xfrm>
            <a:off x="1711778" y="154706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공격이 가능한 지역인가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직선 화살표 연결선 19"/>
          <p:cNvCxnSpPr>
            <a:stCxn id="5" idx="2"/>
            <a:endCxn id="17" idx="0"/>
          </p:cNvCxnSpPr>
          <p:nvPr/>
        </p:nvCxnSpPr>
        <p:spPr>
          <a:xfrm>
            <a:off x="2854778" y="954509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4" idx="2"/>
            <a:endCxn id="5" idx="0"/>
          </p:cNvCxnSpPr>
          <p:nvPr/>
        </p:nvCxnSpPr>
        <p:spPr>
          <a:xfrm>
            <a:off x="2854778" y="-1003300"/>
            <a:ext cx="0" cy="5925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/>
          <p:cNvSpPr/>
          <p:nvPr/>
        </p:nvSpPr>
        <p:spPr>
          <a:xfrm>
            <a:off x="1711778" y="35048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해당 공격의 쿨타임이 남아있는가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9" name="다이아몬드 28"/>
          <p:cNvSpPr/>
          <p:nvPr/>
        </p:nvSpPr>
        <p:spPr>
          <a:xfrm>
            <a:off x="1711778" y="54626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해당 공격을 실행하기 위한 자원이 충분한가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30" name="직선 화살표 연결선 29"/>
          <p:cNvCxnSpPr>
            <a:stCxn id="17" idx="2"/>
            <a:endCxn id="28" idx="0"/>
          </p:cNvCxnSpPr>
          <p:nvPr/>
        </p:nvCxnSpPr>
        <p:spPr>
          <a:xfrm>
            <a:off x="2854778" y="2912318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endCxn id="29" idx="0"/>
          </p:cNvCxnSpPr>
          <p:nvPr/>
        </p:nvCxnSpPr>
        <p:spPr>
          <a:xfrm>
            <a:off x="2854778" y="4870127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문서 36"/>
          <p:cNvSpPr/>
          <p:nvPr/>
        </p:nvSpPr>
        <p:spPr>
          <a:xfrm>
            <a:off x="5015774" y="378094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 smtClean="0">
                <a:solidFill>
                  <a:prstClr val="black"/>
                </a:solidFill>
              </a:rPr>
              <a:t>쿨타임 떄문에 공격 실행 못해요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9" name="직선 화살표 연결선 38"/>
          <p:cNvCxnSpPr>
            <a:stCxn id="17" idx="3"/>
            <a:endCxn id="6" idx="1"/>
          </p:cNvCxnSpPr>
          <p:nvPr/>
        </p:nvCxnSpPr>
        <p:spPr>
          <a:xfrm>
            <a:off x="3997778" y="2229691"/>
            <a:ext cx="10179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28" idx="3"/>
            <a:endCxn id="37" idx="1"/>
          </p:cNvCxnSpPr>
          <p:nvPr/>
        </p:nvCxnSpPr>
        <p:spPr>
          <a:xfrm flipV="1">
            <a:off x="3997778" y="4174641"/>
            <a:ext cx="1017996" cy="128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29" idx="3"/>
            <a:endCxn id="117" idx="1"/>
          </p:cNvCxnSpPr>
          <p:nvPr/>
        </p:nvCxnSpPr>
        <p:spPr>
          <a:xfrm flipV="1">
            <a:off x="3997778" y="6140321"/>
            <a:ext cx="732246" cy="49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876425" y="742049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smtClean="0">
                <a:solidFill>
                  <a:prstClr val="black"/>
                </a:solidFill>
              </a:rPr>
              <a:t>자원 소모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9" name="직선 화살표 연결선 48"/>
          <p:cNvCxnSpPr>
            <a:stCxn id="29" idx="2"/>
            <a:endCxn id="48" idx="0"/>
          </p:cNvCxnSpPr>
          <p:nvPr/>
        </p:nvCxnSpPr>
        <p:spPr>
          <a:xfrm>
            <a:off x="2854778" y="6827936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48" idx="2"/>
            <a:endCxn id="15" idx="0"/>
          </p:cNvCxnSpPr>
          <p:nvPr/>
        </p:nvCxnSpPr>
        <p:spPr>
          <a:xfrm>
            <a:off x="2854778" y="8207891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/>
          <p:cNvSpPr/>
          <p:nvPr/>
        </p:nvSpPr>
        <p:spPr>
          <a:xfrm>
            <a:off x="4730025" y="-411021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플레이어가</a:t>
            </a:r>
            <a:endParaRPr kumimoji="1" lang="en-US" altLang="ko-KR" sz="16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사망한 상태인가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64" name="직선 화살표 연결선 63"/>
          <p:cNvCxnSpPr>
            <a:stCxn id="60" idx="3"/>
            <a:endCxn id="104" idx="1"/>
          </p:cNvCxnSpPr>
          <p:nvPr/>
        </p:nvCxnSpPr>
        <p:spPr>
          <a:xfrm>
            <a:off x="7016025" y="271606"/>
            <a:ext cx="10179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문서 91"/>
          <p:cNvSpPr/>
          <p:nvPr/>
        </p:nvSpPr>
        <p:spPr>
          <a:xfrm>
            <a:off x="5015774" y="-1787769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 smtClean="0">
                <a:solidFill>
                  <a:prstClr val="black"/>
                </a:solidFill>
              </a:rPr>
              <a:t>사망한 상태에선 공격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93" name="직선 화살표 연결선 92"/>
          <p:cNvCxnSpPr>
            <a:stCxn id="60" idx="0"/>
            <a:endCxn id="92" idx="2"/>
          </p:cNvCxnSpPr>
          <p:nvPr/>
        </p:nvCxnSpPr>
        <p:spPr>
          <a:xfrm flipH="1" flipV="1">
            <a:off x="5873024" y="-1052425"/>
            <a:ext cx="1" cy="64140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문서 103"/>
          <p:cNvSpPr/>
          <p:nvPr/>
        </p:nvSpPr>
        <p:spPr>
          <a:xfrm>
            <a:off x="8034019" y="-12209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 smtClean="0">
                <a:solidFill>
                  <a:prstClr val="black"/>
                </a:solidFill>
              </a:rPr>
              <a:t>상태이상으로 공격 못해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7" name="다이아몬드 116"/>
          <p:cNvSpPr/>
          <p:nvPr/>
        </p:nvSpPr>
        <p:spPr>
          <a:xfrm>
            <a:off x="4730024" y="545769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필요 자원이 룬인가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2" name="문서 121"/>
          <p:cNvSpPr/>
          <p:nvPr/>
        </p:nvSpPr>
        <p:spPr>
          <a:xfrm>
            <a:off x="5015774" y="74204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 smtClean="0">
                <a:solidFill>
                  <a:prstClr val="black"/>
                </a:solidFill>
              </a:rPr>
              <a:t>공격 실행 후 룬 과열 상태 진입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23" name="직선 화살표 연결선 122"/>
          <p:cNvCxnSpPr>
            <a:stCxn id="117" idx="3"/>
          </p:cNvCxnSpPr>
          <p:nvPr/>
        </p:nvCxnSpPr>
        <p:spPr>
          <a:xfrm>
            <a:off x="7016024" y="6140321"/>
            <a:ext cx="7322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문서 125"/>
          <p:cNvSpPr/>
          <p:nvPr/>
        </p:nvSpPr>
        <p:spPr>
          <a:xfrm>
            <a:off x="7748268" y="574662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 smtClean="0">
                <a:solidFill>
                  <a:prstClr val="black"/>
                </a:solidFill>
              </a:rPr>
              <a:t>필요 자원이 발열인가</a:t>
            </a:r>
            <a:r>
              <a:rPr kumimoji="1" lang="en-US" altLang="ko-KR" sz="1200" dirty="0" smtClean="0">
                <a:solidFill>
                  <a:prstClr val="black"/>
                </a:solidFill>
              </a:rPr>
              <a:t>?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0195012" y="574662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 smtClean="0">
                <a:solidFill>
                  <a:prstClr val="black"/>
                </a:solidFill>
              </a:rPr>
              <a:t>발열이 부족해서 어쩌구 출력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30" name="직선 화살표 연결선 129"/>
          <p:cNvCxnSpPr>
            <a:stCxn id="126" idx="3"/>
            <a:endCxn id="129" idx="1"/>
          </p:cNvCxnSpPr>
          <p:nvPr/>
        </p:nvCxnSpPr>
        <p:spPr>
          <a:xfrm>
            <a:off x="9462768" y="6140321"/>
            <a:ext cx="7322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557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화살표[R] 3"/>
          <p:cNvSpPr/>
          <p:nvPr/>
        </p:nvSpPr>
        <p:spPr>
          <a:xfrm>
            <a:off x="318052" y="2673626"/>
            <a:ext cx="5307496" cy="1510748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4000" dirty="0" smtClean="0">
                <a:solidFill>
                  <a:schemeClr val="tx1"/>
                </a:solidFill>
              </a:rPr>
              <a:t>메인퀘스트</a:t>
            </a:r>
            <a:endParaRPr kumimoji="1"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5" name="오른쪽 화살표[R] 4"/>
          <p:cNvSpPr/>
          <p:nvPr/>
        </p:nvSpPr>
        <p:spPr>
          <a:xfrm>
            <a:off x="1782417" y="993913"/>
            <a:ext cx="2630557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보조 퀘스트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7" name="직선 연결선[R] 6"/>
          <p:cNvCxnSpPr/>
          <p:nvPr/>
        </p:nvCxnSpPr>
        <p:spPr>
          <a:xfrm>
            <a:off x="6096000" y="477078"/>
            <a:ext cx="0" cy="5724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른쪽 화살표[R] 8"/>
          <p:cNvSpPr/>
          <p:nvPr/>
        </p:nvSpPr>
        <p:spPr>
          <a:xfrm>
            <a:off x="6096000" y="2673626"/>
            <a:ext cx="4366590" cy="1510748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4000" dirty="0" smtClean="0">
                <a:solidFill>
                  <a:schemeClr val="tx1"/>
                </a:solidFill>
              </a:rPr>
              <a:t>메인퀘스트</a:t>
            </a:r>
            <a:endParaRPr kumimoji="1" lang="ko-KR" altLang="en-US" sz="4000" dirty="0">
              <a:solidFill>
                <a:schemeClr val="tx1"/>
              </a:solidFill>
            </a:endParaRPr>
          </a:p>
        </p:txBody>
      </p:sp>
      <p:cxnSp>
        <p:nvCxnSpPr>
          <p:cNvPr id="10" name="직선 연결선[R] 9"/>
          <p:cNvCxnSpPr/>
          <p:nvPr/>
        </p:nvCxnSpPr>
        <p:spPr>
          <a:xfrm>
            <a:off x="318052" y="477078"/>
            <a:ext cx="0" cy="5724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403496" y="477078"/>
            <a:ext cx="0" cy="5724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12"/>
          <p:cNvCxnSpPr>
            <a:endCxn id="5" idx="1"/>
          </p:cNvCxnSpPr>
          <p:nvPr/>
        </p:nvCxnSpPr>
        <p:spPr>
          <a:xfrm rot="5400000" flipH="1" flipV="1">
            <a:off x="819150" y="2097985"/>
            <a:ext cx="1456082" cy="470452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[E] 13"/>
          <p:cNvCxnSpPr>
            <a:stCxn id="5" idx="3"/>
            <a:endCxn id="4" idx="0"/>
          </p:cNvCxnSpPr>
          <p:nvPr/>
        </p:nvCxnSpPr>
        <p:spPr>
          <a:xfrm>
            <a:off x="4412974" y="1605170"/>
            <a:ext cx="457200" cy="1068456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-289645" y="6281530"/>
            <a:ext cx="1215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 smtClean="0"/>
              <a:t>레벨</a:t>
            </a:r>
            <a:r>
              <a:rPr kumimoji="1" lang="en-US" altLang="ko-KR" sz="2800" dirty="0" smtClean="0"/>
              <a:t> a</a:t>
            </a:r>
            <a:endParaRPr kumimoji="1" lang="ko-KR" altLang="en-US" sz="2800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5137244" y="6281530"/>
            <a:ext cx="1917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 smtClean="0"/>
              <a:t>레벨</a:t>
            </a:r>
            <a:r>
              <a:rPr kumimoji="1" lang="en-US" altLang="ko-KR" sz="2800" dirty="0" smtClean="0"/>
              <a:t> a + 1</a:t>
            </a:r>
            <a:endParaRPr kumimoji="1" lang="ko-KR" altLang="en-US" sz="2800" dirty="0"/>
          </a:p>
        </p:txBody>
      </p:sp>
      <p:sp>
        <p:nvSpPr>
          <p:cNvPr id="20" name="텍스트 상자 19"/>
          <p:cNvSpPr txBox="1"/>
          <p:nvPr/>
        </p:nvSpPr>
        <p:spPr>
          <a:xfrm>
            <a:off x="10444739" y="6281530"/>
            <a:ext cx="1917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 smtClean="0"/>
              <a:t>레벨</a:t>
            </a:r>
            <a:r>
              <a:rPr kumimoji="1" lang="en-US" altLang="ko-KR" sz="2800" dirty="0" smtClean="0"/>
              <a:t> a + 2</a:t>
            </a:r>
            <a:endParaRPr kumimoji="1" lang="ko-KR" altLang="en-US" sz="2800" dirty="0"/>
          </a:p>
        </p:txBody>
      </p:sp>
      <p:sp>
        <p:nvSpPr>
          <p:cNvPr id="26" name="오른쪽 화살표[R] 25"/>
          <p:cNvSpPr/>
          <p:nvPr/>
        </p:nvSpPr>
        <p:spPr>
          <a:xfrm>
            <a:off x="1782417" y="4571999"/>
            <a:ext cx="3843131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보조 퀘스트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30" name="꺾인 연결선[E] 29"/>
          <p:cNvCxnSpPr>
            <a:endCxn id="26" idx="1"/>
          </p:cNvCxnSpPr>
          <p:nvPr/>
        </p:nvCxnSpPr>
        <p:spPr>
          <a:xfrm rot="5400000">
            <a:off x="1198494" y="4380671"/>
            <a:ext cx="1386508" cy="218662"/>
          </a:xfrm>
          <a:prstGeom prst="bentConnector4">
            <a:avLst>
              <a:gd name="adj1" fmla="val 27957"/>
              <a:gd name="adj2" fmla="val 204545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/>
          <p:cNvCxnSpPr>
            <a:stCxn id="26" idx="3"/>
            <a:endCxn id="9" idx="1"/>
          </p:cNvCxnSpPr>
          <p:nvPr/>
        </p:nvCxnSpPr>
        <p:spPr>
          <a:xfrm flipV="1">
            <a:off x="5625548" y="3429000"/>
            <a:ext cx="470452" cy="1754256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오른쪽 화살표[R] 35"/>
          <p:cNvSpPr/>
          <p:nvPr/>
        </p:nvSpPr>
        <p:spPr>
          <a:xfrm>
            <a:off x="7089912" y="4571999"/>
            <a:ext cx="3843131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보조 퀘스트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37" name="꺾인 연결선[E] 36"/>
          <p:cNvCxnSpPr>
            <a:endCxn id="36" idx="1"/>
          </p:cNvCxnSpPr>
          <p:nvPr/>
        </p:nvCxnSpPr>
        <p:spPr>
          <a:xfrm rot="5400000">
            <a:off x="6505989" y="4380671"/>
            <a:ext cx="1386508" cy="218662"/>
          </a:xfrm>
          <a:prstGeom prst="bentConnector4">
            <a:avLst>
              <a:gd name="adj1" fmla="val 27957"/>
              <a:gd name="adj2" fmla="val 204545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/>
          <p:cNvCxnSpPr>
            <a:stCxn id="36" idx="3"/>
          </p:cNvCxnSpPr>
          <p:nvPr/>
        </p:nvCxnSpPr>
        <p:spPr>
          <a:xfrm flipV="1">
            <a:off x="10933043" y="3429000"/>
            <a:ext cx="470452" cy="1754256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오른쪽 화살표[R] 38"/>
          <p:cNvSpPr/>
          <p:nvPr/>
        </p:nvSpPr>
        <p:spPr>
          <a:xfrm>
            <a:off x="6566453" y="993913"/>
            <a:ext cx="2630557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보조 퀘스트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40" name="꺾인 연결선[E] 39"/>
          <p:cNvCxnSpPr>
            <a:endCxn id="39" idx="1"/>
          </p:cNvCxnSpPr>
          <p:nvPr/>
        </p:nvCxnSpPr>
        <p:spPr>
          <a:xfrm rot="5400000" flipH="1" flipV="1">
            <a:off x="5831785" y="2326585"/>
            <a:ext cx="1456082" cy="13253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[E] 40"/>
          <p:cNvCxnSpPr>
            <a:stCxn id="39" idx="3"/>
          </p:cNvCxnSpPr>
          <p:nvPr/>
        </p:nvCxnSpPr>
        <p:spPr>
          <a:xfrm>
            <a:off x="9197010" y="1605170"/>
            <a:ext cx="457200" cy="1068456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242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5295899" y="-340998"/>
            <a:ext cx="1676402" cy="6512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chemeClr val="bg1"/>
                </a:solidFill>
              </a:rPr>
              <a:t>월드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87484" y="1471474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필드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336969" y="1471474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던전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258785" y="3103379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실내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291691" y="3103379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성역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324597" y="3120658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실내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357503" y="3103379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성역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cxnSp>
        <p:nvCxnSpPr>
          <p:cNvPr id="28" name="꺾인 연결선[E] 27"/>
          <p:cNvCxnSpPr>
            <a:stCxn id="20" idx="2"/>
            <a:endCxn id="21" idx="0"/>
          </p:cNvCxnSpPr>
          <p:nvPr/>
        </p:nvCxnSpPr>
        <p:spPr>
          <a:xfrm rot="5400000">
            <a:off x="4549278" y="-113348"/>
            <a:ext cx="1161230" cy="2008415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[E] 28"/>
          <p:cNvCxnSpPr>
            <a:stCxn id="20" idx="2"/>
            <a:endCxn id="22" idx="0"/>
          </p:cNvCxnSpPr>
          <p:nvPr/>
        </p:nvCxnSpPr>
        <p:spPr>
          <a:xfrm rot="16200000" flipH="1">
            <a:off x="6574020" y="-129676"/>
            <a:ext cx="1161230" cy="20410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[E] 31"/>
          <p:cNvCxnSpPr>
            <a:stCxn id="21" idx="2"/>
            <a:endCxn id="23" idx="0"/>
          </p:cNvCxnSpPr>
          <p:nvPr/>
        </p:nvCxnSpPr>
        <p:spPr>
          <a:xfrm rot="5400000">
            <a:off x="3121005" y="2098698"/>
            <a:ext cx="980663" cy="102869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[E] 34"/>
          <p:cNvCxnSpPr>
            <a:stCxn id="21" idx="2"/>
            <a:endCxn id="24" idx="0"/>
          </p:cNvCxnSpPr>
          <p:nvPr/>
        </p:nvCxnSpPr>
        <p:spPr>
          <a:xfrm rot="16200000" flipH="1">
            <a:off x="4137457" y="2110943"/>
            <a:ext cx="980663" cy="100420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/>
          <p:cNvCxnSpPr>
            <a:stCxn id="22" idx="2"/>
            <a:endCxn id="26" idx="0"/>
          </p:cNvCxnSpPr>
          <p:nvPr/>
        </p:nvCxnSpPr>
        <p:spPr>
          <a:xfrm rot="16200000" flipH="1">
            <a:off x="8195106" y="2102780"/>
            <a:ext cx="980663" cy="102053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[E] 40"/>
          <p:cNvCxnSpPr>
            <a:stCxn id="22" idx="2"/>
            <a:endCxn id="25" idx="0"/>
          </p:cNvCxnSpPr>
          <p:nvPr/>
        </p:nvCxnSpPr>
        <p:spPr>
          <a:xfrm rot="5400000">
            <a:off x="7170013" y="2115501"/>
            <a:ext cx="997942" cy="101237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63282" y="3103379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chemeClr val="bg1"/>
                </a:solidFill>
              </a:rPr>
              <a:t>실외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cxnSp>
        <p:nvCxnSpPr>
          <p:cNvPr id="17" name="꺾인 연결선[E] 16"/>
          <p:cNvCxnSpPr>
            <a:stCxn id="21" idx="2"/>
            <a:endCxn id="16" idx="0"/>
          </p:cNvCxnSpPr>
          <p:nvPr/>
        </p:nvCxnSpPr>
        <p:spPr>
          <a:xfrm rot="5400000">
            <a:off x="2073253" y="1050946"/>
            <a:ext cx="980663" cy="312420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3282" y="-325621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bg1"/>
                </a:solidFill>
              </a:rPr>
              <a:t>공격 가능</a:t>
            </a:r>
            <a:endParaRPr kumimoji="1" lang="en-US" altLang="ko-KR" sz="2000" dirty="0" smtClean="0">
              <a:solidFill>
                <a:schemeClr val="bg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63282" y="310244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smtClean="0">
                <a:solidFill>
                  <a:schemeClr val="bg1"/>
                </a:solidFill>
              </a:rPr>
              <a:t>공격 불가</a:t>
            </a:r>
            <a:endParaRPr kumimoji="1" lang="en-US" altLang="ko-KR" sz="2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6360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997528" y="-17907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공격 입력</a:t>
            </a:r>
            <a:endParaRPr kumimoji="1"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다이아몬드 4"/>
          <p:cNvSpPr/>
          <p:nvPr/>
        </p:nvSpPr>
        <p:spPr>
          <a:xfrm>
            <a:off x="1711778" y="-41074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플레이어가 공격이 가능한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" name="문서 5"/>
          <p:cNvSpPr/>
          <p:nvPr/>
        </p:nvSpPr>
        <p:spPr>
          <a:xfrm>
            <a:off x="5015774" y="18359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 smtClean="0">
                <a:solidFill>
                  <a:prstClr val="black"/>
                </a:solidFill>
              </a:rPr>
              <a:t>공격불가지역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279114" y="10792876"/>
          <a:ext cx="12431049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8"/>
                <a:gridCol w="11208701"/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공격이 불가능한 지역이라는 문구를 출력한다</a:t>
                      </a:r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공격에 필요한 자원이 부족하다는 문구를 출력한다</a:t>
                      </a:r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8" name="직선 화살표 연결선 7"/>
          <p:cNvCxnSpPr/>
          <p:nvPr/>
        </p:nvCxnSpPr>
        <p:spPr>
          <a:xfrm>
            <a:off x="651962" y="-1624710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1153612" y="-1809376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YES</a:t>
            </a:r>
            <a:endParaRPr kumimoji="1"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651962" y="-1307208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1153612" y="-149187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NO</a:t>
            </a:r>
            <a:endParaRPr kumimoji="1" lang="ko-KR" altLang="en-US" dirty="0"/>
          </a:p>
        </p:txBody>
      </p:sp>
      <p:cxnSp>
        <p:nvCxnSpPr>
          <p:cNvPr id="12" name="직선 화살표 연결선 11"/>
          <p:cNvCxnSpPr>
            <a:stCxn id="5" idx="3"/>
            <a:endCxn id="60" idx="1"/>
          </p:cNvCxnSpPr>
          <p:nvPr/>
        </p:nvCxnSpPr>
        <p:spPr>
          <a:xfrm flipV="1">
            <a:off x="3997778" y="271606"/>
            <a:ext cx="732247" cy="2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1997528" y="8800446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공격 실행</a:t>
            </a:r>
            <a:endParaRPr kumimoji="1"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다이아몬드 16"/>
          <p:cNvSpPr/>
          <p:nvPr/>
        </p:nvSpPr>
        <p:spPr>
          <a:xfrm>
            <a:off x="1711778" y="154706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공격이 가능한 지역인가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직선 화살표 연결선 19"/>
          <p:cNvCxnSpPr>
            <a:stCxn id="5" idx="2"/>
            <a:endCxn id="17" idx="0"/>
          </p:cNvCxnSpPr>
          <p:nvPr/>
        </p:nvCxnSpPr>
        <p:spPr>
          <a:xfrm>
            <a:off x="2854778" y="954509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4" idx="2"/>
            <a:endCxn id="5" idx="0"/>
          </p:cNvCxnSpPr>
          <p:nvPr/>
        </p:nvCxnSpPr>
        <p:spPr>
          <a:xfrm>
            <a:off x="2854778" y="-1003300"/>
            <a:ext cx="0" cy="5925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/>
          <p:cNvSpPr/>
          <p:nvPr/>
        </p:nvSpPr>
        <p:spPr>
          <a:xfrm>
            <a:off x="1711778" y="35048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해당 공격의 쿨타임이 남아있는가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9" name="다이아몬드 28"/>
          <p:cNvSpPr/>
          <p:nvPr/>
        </p:nvSpPr>
        <p:spPr>
          <a:xfrm>
            <a:off x="1711778" y="54626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해당 공격을 실행하기 위한 자원이 충분한가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30" name="직선 화살표 연결선 29"/>
          <p:cNvCxnSpPr>
            <a:stCxn id="17" idx="2"/>
            <a:endCxn id="28" idx="0"/>
          </p:cNvCxnSpPr>
          <p:nvPr/>
        </p:nvCxnSpPr>
        <p:spPr>
          <a:xfrm>
            <a:off x="2854778" y="2912318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endCxn id="29" idx="0"/>
          </p:cNvCxnSpPr>
          <p:nvPr/>
        </p:nvCxnSpPr>
        <p:spPr>
          <a:xfrm>
            <a:off x="2854778" y="4870127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문서 36"/>
          <p:cNvSpPr/>
          <p:nvPr/>
        </p:nvSpPr>
        <p:spPr>
          <a:xfrm>
            <a:off x="5015774" y="378094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 smtClean="0">
                <a:solidFill>
                  <a:prstClr val="black"/>
                </a:solidFill>
              </a:rPr>
              <a:t>쿨타임 떄문에 공격 실행 못해요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9" name="직선 화살표 연결선 38"/>
          <p:cNvCxnSpPr>
            <a:stCxn id="17" idx="3"/>
            <a:endCxn id="6" idx="1"/>
          </p:cNvCxnSpPr>
          <p:nvPr/>
        </p:nvCxnSpPr>
        <p:spPr>
          <a:xfrm>
            <a:off x="3997778" y="2229691"/>
            <a:ext cx="10179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28" idx="3"/>
            <a:endCxn id="37" idx="1"/>
          </p:cNvCxnSpPr>
          <p:nvPr/>
        </p:nvCxnSpPr>
        <p:spPr>
          <a:xfrm flipV="1">
            <a:off x="3997778" y="4174641"/>
            <a:ext cx="1017996" cy="128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29" idx="3"/>
            <a:endCxn id="117" idx="1"/>
          </p:cNvCxnSpPr>
          <p:nvPr/>
        </p:nvCxnSpPr>
        <p:spPr>
          <a:xfrm flipV="1">
            <a:off x="3997778" y="6140321"/>
            <a:ext cx="732246" cy="49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876425" y="742049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smtClean="0">
                <a:solidFill>
                  <a:prstClr val="black"/>
                </a:solidFill>
              </a:rPr>
              <a:t>자원 소모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9" name="직선 화살표 연결선 48"/>
          <p:cNvCxnSpPr>
            <a:stCxn id="29" idx="2"/>
            <a:endCxn id="48" idx="0"/>
          </p:cNvCxnSpPr>
          <p:nvPr/>
        </p:nvCxnSpPr>
        <p:spPr>
          <a:xfrm>
            <a:off x="2854778" y="6827936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48" idx="2"/>
            <a:endCxn id="15" idx="0"/>
          </p:cNvCxnSpPr>
          <p:nvPr/>
        </p:nvCxnSpPr>
        <p:spPr>
          <a:xfrm>
            <a:off x="2854778" y="8207891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/>
          <p:cNvSpPr/>
          <p:nvPr/>
        </p:nvSpPr>
        <p:spPr>
          <a:xfrm>
            <a:off x="4730025" y="-411021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플레이어가</a:t>
            </a:r>
            <a:endParaRPr kumimoji="1" lang="en-US" altLang="ko-KR" sz="16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사망한 상태인가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64" name="직선 화살표 연결선 63"/>
          <p:cNvCxnSpPr>
            <a:stCxn id="60" idx="3"/>
            <a:endCxn id="104" idx="1"/>
          </p:cNvCxnSpPr>
          <p:nvPr/>
        </p:nvCxnSpPr>
        <p:spPr>
          <a:xfrm>
            <a:off x="7016025" y="271606"/>
            <a:ext cx="10179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문서 91"/>
          <p:cNvSpPr/>
          <p:nvPr/>
        </p:nvSpPr>
        <p:spPr>
          <a:xfrm>
            <a:off x="5015774" y="-1787769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 smtClean="0">
                <a:solidFill>
                  <a:prstClr val="black"/>
                </a:solidFill>
              </a:rPr>
              <a:t>사망한 상태에선 공격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93" name="직선 화살표 연결선 92"/>
          <p:cNvCxnSpPr>
            <a:stCxn id="60" idx="0"/>
            <a:endCxn id="92" idx="2"/>
          </p:cNvCxnSpPr>
          <p:nvPr/>
        </p:nvCxnSpPr>
        <p:spPr>
          <a:xfrm flipH="1" flipV="1">
            <a:off x="5873024" y="-1052425"/>
            <a:ext cx="1" cy="64140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문서 103"/>
          <p:cNvSpPr/>
          <p:nvPr/>
        </p:nvSpPr>
        <p:spPr>
          <a:xfrm>
            <a:off x="8034019" y="-12209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 smtClean="0">
                <a:solidFill>
                  <a:prstClr val="black"/>
                </a:solidFill>
              </a:rPr>
              <a:t>상태이상으로 공격 못해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7" name="다이아몬드 116"/>
          <p:cNvSpPr/>
          <p:nvPr/>
        </p:nvSpPr>
        <p:spPr>
          <a:xfrm>
            <a:off x="4730024" y="545769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필요 자원이 룬인가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2" name="문서 121"/>
          <p:cNvSpPr/>
          <p:nvPr/>
        </p:nvSpPr>
        <p:spPr>
          <a:xfrm>
            <a:off x="5015774" y="74204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 smtClean="0">
                <a:solidFill>
                  <a:prstClr val="black"/>
                </a:solidFill>
              </a:rPr>
              <a:t>공격 실행 후 룬 과열 상태 진입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23" name="직선 화살표 연결선 122"/>
          <p:cNvCxnSpPr>
            <a:stCxn id="117" idx="3"/>
          </p:cNvCxnSpPr>
          <p:nvPr/>
        </p:nvCxnSpPr>
        <p:spPr>
          <a:xfrm>
            <a:off x="7016024" y="6140321"/>
            <a:ext cx="7322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문서 125"/>
          <p:cNvSpPr/>
          <p:nvPr/>
        </p:nvSpPr>
        <p:spPr>
          <a:xfrm>
            <a:off x="7748268" y="574662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 smtClean="0">
                <a:solidFill>
                  <a:prstClr val="black"/>
                </a:solidFill>
              </a:rPr>
              <a:t>필요 자원이 발열인가</a:t>
            </a:r>
            <a:r>
              <a:rPr kumimoji="1" lang="en-US" altLang="ko-KR" sz="1200" dirty="0" smtClean="0">
                <a:solidFill>
                  <a:prstClr val="black"/>
                </a:solidFill>
              </a:rPr>
              <a:t>?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0195012" y="574662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 smtClean="0">
                <a:solidFill>
                  <a:prstClr val="black"/>
                </a:solidFill>
              </a:rPr>
              <a:t>발열이 부족해서 어쩌구 출력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30" name="직선 화살표 연결선 129"/>
          <p:cNvCxnSpPr>
            <a:stCxn id="126" idx="3"/>
            <a:endCxn id="129" idx="1"/>
          </p:cNvCxnSpPr>
          <p:nvPr/>
        </p:nvCxnSpPr>
        <p:spPr>
          <a:xfrm>
            <a:off x="9462768" y="6140321"/>
            <a:ext cx="7322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5902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타원 43"/>
          <p:cNvSpPr/>
          <p:nvPr/>
        </p:nvSpPr>
        <p:spPr>
          <a:xfrm>
            <a:off x="5639791" y="3290291"/>
            <a:ext cx="277417" cy="27741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54100" y="30353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대기상태</a:t>
            </a:r>
            <a:endParaRPr kumimoji="1" lang="en-US" altLang="ko-KR" sz="2000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Idle </a:t>
            </a:r>
            <a:r>
              <a:rPr kumimoji="1"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재생</a:t>
            </a:r>
            <a:endParaRPr kumimoji="1"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다이아몬드 10"/>
          <p:cNvSpPr/>
          <p:nvPr/>
        </p:nvSpPr>
        <p:spPr>
          <a:xfrm>
            <a:off x="3215679" y="2927350"/>
            <a:ext cx="2286000" cy="1003300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공격 행위를</a:t>
            </a:r>
            <a:endParaRPr kumimoji="1" lang="en-US" altLang="ko-KR" sz="16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하였는가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" name="다이아몬드 11"/>
          <p:cNvSpPr/>
          <p:nvPr/>
        </p:nvSpPr>
        <p:spPr>
          <a:xfrm>
            <a:off x="3215679" y="124142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Q1</a:t>
            </a:r>
          </a:p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공격 행위를</a:t>
            </a:r>
            <a:endParaRPr kumimoji="1" lang="en-US" altLang="ko-KR" sz="16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당했는가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직선 화살표 연결선 13"/>
          <p:cNvCxnSpPr>
            <a:stCxn id="5" idx="3"/>
            <a:endCxn id="11" idx="1"/>
          </p:cNvCxnSpPr>
          <p:nvPr/>
        </p:nvCxnSpPr>
        <p:spPr>
          <a:xfrm>
            <a:off x="2768600" y="3429000"/>
            <a:ext cx="4470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1" idx="0"/>
            <a:endCxn id="12" idx="2"/>
          </p:cNvCxnSpPr>
          <p:nvPr/>
        </p:nvCxnSpPr>
        <p:spPr>
          <a:xfrm flipV="1">
            <a:off x="4358679" y="2606678"/>
            <a:ext cx="0" cy="3206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1" idx="3"/>
            <a:endCxn id="44" idx="2"/>
          </p:cNvCxnSpPr>
          <p:nvPr/>
        </p:nvCxnSpPr>
        <p:spPr>
          <a:xfrm>
            <a:off x="5501679" y="3429000"/>
            <a:ext cx="13811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/>
          <p:cNvCxnSpPr>
            <a:stCxn id="12" idx="1"/>
            <a:endCxn id="5" idx="0"/>
          </p:cNvCxnSpPr>
          <p:nvPr/>
        </p:nvCxnSpPr>
        <p:spPr>
          <a:xfrm rot="10800000" flipV="1">
            <a:off x="1911351" y="1924050"/>
            <a:ext cx="1304329" cy="111124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9155508" y="30353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대기상태</a:t>
            </a:r>
            <a:endParaRPr kumimoji="1" lang="en-US" altLang="ko-KR" sz="2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400" dirty="0">
                <a:solidFill>
                  <a:prstClr val="white">
                    <a:lumMod val="50000"/>
                  </a:prstClr>
                </a:solidFill>
              </a:rPr>
              <a:t>Idle </a:t>
            </a:r>
            <a:r>
              <a:rPr kumimoji="1" lang="ko-KR" altLang="en-US" sz="1400" dirty="0">
                <a:solidFill>
                  <a:prstClr val="white">
                    <a:lumMod val="50000"/>
                  </a:prstClr>
                </a:solidFill>
              </a:rPr>
              <a:t>재생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1" name="문서 30"/>
          <p:cNvSpPr/>
          <p:nvPr/>
        </p:nvSpPr>
        <p:spPr>
          <a:xfrm>
            <a:off x="6266258" y="303530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전투상태</a:t>
            </a:r>
            <a:endParaRPr kumimoji="1" lang="en-US" altLang="ko-KR" sz="2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400" dirty="0" err="1">
                <a:solidFill>
                  <a:prstClr val="white">
                    <a:lumMod val="50000"/>
                  </a:prstClr>
                </a:solidFill>
              </a:rPr>
              <a:t>fightIdle</a:t>
            </a:r>
            <a:r>
              <a:rPr kumimoji="1" lang="en-US" altLang="ko-KR" sz="14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kumimoji="1" lang="ko-KR" altLang="en-US" sz="1400" dirty="0">
                <a:solidFill>
                  <a:prstClr val="white">
                    <a:lumMod val="50000"/>
                  </a:prstClr>
                </a:solidFill>
              </a:rPr>
              <a:t>재생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4" name="직선 화살표 연결선 33"/>
          <p:cNvCxnSpPr>
            <a:stCxn id="31" idx="0"/>
            <a:endCxn id="38" idx="2"/>
          </p:cNvCxnSpPr>
          <p:nvPr/>
        </p:nvCxnSpPr>
        <p:spPr>
          <a:xfrm flipV="1">
            <a:off x="7123508" y="2606678"/>
            <a:ext cx="0" cy="4286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/>
          <p:cNvSpPr/>
          <p:nvPr/>
        </p:nvSpPr>
        <p:spPr>
          <a:xfrm>
            <a:off x="5980508" y="124142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Q2</a:t>
            </a:r>
          </a:p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추가 자극이</a:t>
            </a:r>
            <a:endParaRPr kumimoji="1" lang="en-US" altLang="ko-KR" sz="16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발생했는가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41" name="꺾인 연결선[E] 40"/>
          <p:cNvCxnSpPr>
            <a:stCxn id="38" idx="1"/>
            <a:endCxn id="44" idx="0"/>
          </p:cNvCxnSpPr>
          <p:nvPr/>
        </p:nvCxnSpPr>
        <p:spPr>
          <a:xfrm rot="10800000" flipV="1">
            <a:off x="5778500" y="1924051"/>
            <a:ext cx="202008" cy="1366240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049162"/>
              </p:ext>
            </p:extLst>
          </p:nvPr>
        </p:nvGraphicFramePr>
        <p:xfrm>
          <a:off x="1054100" y="4540248"/>
          <a:ext cx="10101658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298"/>
                <a:gridCol w="9108360"/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 이상의 모든 종류의 피해를 입었을 경우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공격 행위를 당하거나</a:t>
                      </a:r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 가하는 경우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54" name="직선 화살표 연결선 53"/>
          <p:cNvCxnSpPr>
            <a:stCxn id="38" idx="3"/>
            <a:endCxn id="63" idx="1"/>
          </p:cNvCxnSpPr>
          <p:nvPr/>
        </p:nvCxnSpPr>
        <p:spPr>
          <a:xfrm flipV="1">
            <a:off x="8266508" y="1924050"/>
            <a:ext cx="603250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63" idx="2"/>
            <a:endCxn id="30" idx="0"/>
          </p:cNvCxnSpPr>
          <p:nvPr/>
        </p:nvCxnSpPr>
        <p:spPr>
          <a:xfrm>
            <a:off x="10012758" y="2606676"/>
            <a:ext cx="0" cy="42862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/>
          <p:cNvSpPr/>
          <p:nvPr/>
        </p:nvSpPr>
        <p:spPr>
          <a:xfrm>
            <a:off x="8869758" y="1241424"/>
            <a:ext cx="2286000" cy="1365252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자극을 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5</a:t>
            </a:r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초</a:t>
            </a:r>
            <a:endParaRPr kumimoji="1" lang="en-US" altLang="ko-KR" sz="16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이상 받지 않았는가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</a:p>
        </p:txBody>
      </p:sp>
      <p:cxnSp>
        <p:nvCxnSpPr>
          <p:cNvPr id="71" name="꺾인 연결선[E] 70"/>
          <p:cNvCxnSpPr>
            <a:stCxn id="63" idx="0"/>
            <a:endCxn id="38" idx="0"/>
          </p:cNvCxnSpPr>
          <p:nvPr/>
        </p:nvCxnSpPr>
        <p:spPr>
          <a:xfrm rot="16200000" flipV="1">
            <a:off x="8568133" y="-203201"/>
            <a:ext cx="12700" cy="2889250"/>
          </a:xfrm>
          <a:prstGeom prst="bentConnector3">
            <a:avLst>
              <a:gd name="adj1" fmla="val 18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/>
          <p:nvPr/>
        </p:nvCxnSpPr>
        <p:spPr>
          <a:xfrm>
            <a:off x="1062691" y="1066283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텍스트 상자 83"/>
          <p:cNvSpPr txBox="1"/>
          <p:nvPr/>
        </p:nvSpPr>
        <p:spPr>
          <a:xfrm>
            <a:off x="1564341" y="881617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YES</a:t>
            </a:r>
            <a:endParaRPr kumimoji="1" lang="ko-KR" altLang="en-US" dirty="0"/>
          </a:p>
        </p:txBody>
      </p:sp>
      <p:cxnSp>
        <p:nvCxnSpPr>
          <p:cNvPr id="85" name="직선 화살표 연결선 84"/>
          <p:cNvCxnSpPr/>
          <p:nvPr/>
        </p:nvCxnSpPr>
        <p:spPr>
          <a:xfrm>
            <a:off x="1062691" y="1383785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텍스트 상자 85"/>
          <p:cNvSpPr txBox="1"/>
          <p:nvPr/>
        </p:nvSpPr>
        <p:spPr>
          <a:xfrm>
            <a:off x="1564341" y="1199119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NO</a:t>
            </a:r>
            <a:endParaRPr kumimoji="1" lang="ko-KR" altLang="en-US" dirty="0"/>
          </a:p>
        </p:txBody>
      </p:sp>
      <p:cxnSp>
        <p:nvCxnSpPr>
          <p:cNvPr id="87" name="꺾인 연결선[E] 86"/>
          <p:cNvCxnSpPr>
            <a:stCxn id="12" idx="3"/>
            <a:endCxn id="44" idx="0"/>
          </p:cNvCxnSpPr>
          <p:nvPr/>
        </p:nvCxnSpPr>
        <p:spPr>
          <a:xfrm>
            <a:off x="5501679" y="1924051"/>
            <a:ext cx="276821" cy="1366240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44" idx="6"/>
            <a:endCxn id="31" idx="1"/>
          </p:cNvCxnSpPr>
          <p:nvPr/>
        </p:nvCxnSpPr>
        <p:spPr>
          <a:xfrm>
            <a:off x="5917208" y="3429000"/>
            <a:ext cx="3490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04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05304" y="-207241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공격 실행</a:t>
            </a:r>
            <a:endParaRPr kumimoji="1"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3" name="직선 화살표 연결선 12"/>
          <p:cNvCxnSpPr>
            <a:stCxn id="50" idx="2"/>
            <a:endCxn id="70" idx="0"/>
          </p:cNvCxnSpPr>
          <p:nvPr/>
        </p:nvCxnSpPr>
        <p:spPr>
          <a:xfrm flipH="1">
            <a:off x="7085663" y="-996083"/>
            <a:ext cx="9195" cy="8972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/>
          <p:cNvSpPr/>
          <p:nvPr/>
        </p:nvSpPr>
        <p:spPr>
          <a:xfrm>
            <a:off x="5942663" y="2163687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해당 적이 상태이상 상태인가</a:t>
            </a:r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84201" y="-666898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2000" dirty="0" smtClean="0">
                <a:solidFill>
                  <a:prstClr val="black"/>
                </a:solidFill>
              </a:rPr>
              <a:t>PC</a:t>
            </a:r>
            <a:r>
              <a:rPr kumimoji="1" lang="ko-KR" altLang="en-US" sz="2000" dirty="0" smtClean="0">
                <a:solidFill>
                  <a:prstClr val="black"/>
                </a:solidFill>
              </a:rPr>
              <a:t>의 스테이터스 연산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5" name="다이아몬드 24"/>
          <p:cNvSpPr/>
          <p:nvPr/>
        </p:nvSpPr>
        <p:spPr>
          <a:xfrm>
            <a:off x="319553" y="73861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PC</a:t>
            </a:r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에게 상태이상이 걸려있는가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6" name="문서 25"/>
          <p:cNvSpPr/>
          <p:nvPr/>
        </p:nvSpPr>
        <p:spPr>
          <a:xfrm>
            <a:off x="605304" y="272198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Q1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27" name="직선 화살표 연결선 26"/>
          <p:cNvCxnSpPr>
            <a:stCxn id="4" idx="2"/>
            <a:endCxn id="22" idx="0"/>
          </p:cNvCxnSpPr>
          <p:nvPr/>
        </p:nvCxnSpPr>
        <p:spPr>
          <a:xfrm>
            <a:off x="1462554" y="-1285010"/>
            <a:ext cx="0" cy="6181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2" idx="2"/>
            <a:endCxn id="25" idx="0"/>
          </p:cNvCxnSpPr>
          <p:nvPr/>
        </p:nvCxnSpPr>
        <p:spPr>
          <a:xfrm flipH="1">
            <a:off x="1462553" y="120502"/>
            <a:ext cx="1" cy="6181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5" idx="2"/>
            <a:endCxn id="26" idx="0"/>
          </p:cNvCxnSpPr>
          <p:nvPr/>
        </p:nvCxnSpPr>
        <p:spPr>
          <a:xfrm>
            <a:off x="1462553" y="2103868"/>
            <a:ext cx="1" cy="61811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다이아몬드 36"/>
          <p:cNvSpPr/>
          <p:nvPr/>
        </p:nvSpPr>
        <p:spPr>
          <a:xfrm>
            <a:off x="319553" y="412749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크리티컬이 발생 하였는가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38" name="직선 화살표 연결선 37"/>
          <p:cNvCxnSpPr>
            <a:stCxn id="26" idx="2"/>
            <a:endCxn id="37" idx="0"/>
          </p:cNvCxnSpPr>
          <p:nvPr/>
        </p:nvCxnSpPr>
        <p:spPr>
          <a:xfrm flipH="1">
            <a:off x="1462553" y="3457324"/>
            <a:ext cx="1" cy="6701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문서 41"/>
          <p:cNvSpPr/>
          <p:nvPr/>
        </p:nvSpPr>
        <p:spPr>
          <a:xfrm>
            <a:off x="605304" y="6110858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3" name="꺾인 연결선[E] 42"/>
          <p:cNvCxnSpPr>
            <a:stCxn id="25" idx="1"/>
            <a:endCxn id="37" idx="1"/>
          </p:cNvCxnSpPr>
          <p:nvPr/>
        </p:nvCxnSpPr>
        <p:spPr>
          <a:xfrm rot="10800000" flipV="1">
            <a:off x="319553" y="1421241"/>
            <a:ext cx="12700" cy="3388878"/>
          </a:xfrm>
          <a:prstGeom prst="bentConnector3">
            <a:avLst>
              <a:gd name="adj1" fmla="val 18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/>
          <p:cNvSpPr/>
          <p:nvPr/>
        </p:nvSpPr>
        <p:spPr>
          <a:xfrm>
            <a:off x="5951858" y="-2361337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해당 공격이 아군에게 효과를 발휘하는가</a:t>
            </a:r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51" name="직선 화살표 연결선 50"/>
          <p:cNvCxnSpPr>
            <a:stCxn id="37" idx="2"/>
            <a:endCxn id="42" idx="0"/>
          </p:cNvCxnSpPr>
          <p:nvPr/>
        </p:nvCxnSpPr>
        <p:spPr>
          <a:xfrm>
            <a:off x="1462553" y="5492746"/>
            <a:ext cx="1" cy="61811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[E] 54"/>
          <p:cNvCxnSpPr>
            <a:stCxn id="42" idx="3"/>
            <a:endCxn id="50" idx="1"/>
          </p:cNvCxnSpPr>
          <p:nvPr/>
        </p:nvCxnSpPr>
        <p:spPr>
          <a:xfrm flipV="1">
            <a:off x="2319804" y="-1678710"/>
            <a:ext cx="3632054" cy="8183268"/>
          </a:xfrm>
          <a:prstGeom prst="bentConnector3">
            <a:avLst>
              <a:gd name="adj1" fmla="val 3025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[E] 60"/>
          <p:cNvCxnSpPr>
            <a:stCxn id="37" idx="3"/>
            <a:endCxn id="50" idx="0"/>
          </p:cNvCxnSpPr>
          <p:nvPr/>
        </p:nvCxnSpPr>
        <p:spPr>
          <a:xfrm flipV="1">
            <a:off x="2605553" y="-2361337"/>
            <a:ext cx="4489305" cy="7171456"/>
          </a:xfrm>
          <a:prstGeom prst="bentConnector4">
            <a:avLst>
              <a:gd name="adj1" fmla="val 10112"/>
              <a:gd name="adj2" fmla="val 10318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다이아몬드 69"/>
          <p:cNvSpPr/>
          <p:nvPr/>
        </p:nvSpPr>
        <p:spPr>
          <a:xfrm>
            <a:off x="5942663" y="-9882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해당 공격이 적에게 효과를 발휘하는가</a:t>
            </a:r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71" name="문서 70"/>
          <p:cNvSpPr/>
          <p:nvPr/>
        </p:nvSpPr>
        <p:spPr>
          <a:xfrm>
            <a:off x="9026257" y="-207241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 smtClean="0">
                <a:solidFill>
                  <a:prstClr val="black"/>
                </a:solidFill>
              </a:rPr>
              <a:t>아군에게 효과 적용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72" name="직선 화살표 연결선 71"/>
          <p:cNvCxnSpPr>
            <a:stCxn id="50" idx="3"/>
            <a:endCxn id="71" idx="1"/>
          </p:cNvCxnSpPr>
          <p:nvPr/>
        </p:nvCxnSpPr>
        <p:spPr>
          <a:xfrm>
            <a:off x="8237858" y="-1678710"/>
            <a:ext cx="788399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[E] 76"/>
          <p:cNvCxnSpPr>
            <a:stCxn id="71" idx="2"/>
            <a:endCxn id="70" idx="3"/>
          </p:cNvCxnSpPr>
          <p:nvPr/>
        </p:nvCxnSpPr>
        <p:spPr>
          <a:xfrm rot="5400000">
            <a:off x="8095651" y="-1204054"/>
            <a:ext cx="1920868" cy="165484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6224907" y="6110858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공격 </a:t>
            </a:r>
            <a:r>
              <a:rPr kumimoji="1" lang="ko-KR" altLang="en-US" sz="2000" dirty="0" smtClean="0">
                <a:solidFill>
                  <a:schemeClr val="tx1"/>
                </a:solidFill>
              </a:rPr>
              <a:t>충돌</a:t>
            </a:r>
            <a:endParaRPr kumimoji="1"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7" name="문서 86"/>
          <p:cNvSpPr/>
          <p:nvPr/>
        </p:nvSpPr>
        <p:spPr>
          <a:xfrm>
            <a:off x="6224907" y="4426199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89" name="직선 화살표 연결선 88"/>
          <p:cNvCxnSpPr>
            <a:stCxn id="70" idx="2"/>
            <a:endCxn id="16" idx="0"/>
          </p:cNvCxnSpPr>
          <p:nvPr/>
        </p:nvCxnSpPr>
        <p:spPr>
          <a:xfrm>
            <a:off x="7085663" y="1266429"/>
            <a:ext cx="0" cy="89725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16" idx="2"/>
            <a:endCxn id="87" idx="0"/>
          </p:cNvCxnSpPr>
          <p:nvPr/>
        </p:nvCxnSpPr>
        <p:spPr>
          <a:xfrm flipH="1">
            <a:off x="7082157" y="3528941"/>
            <a:ext cx="3506" cy="89725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[E] 97"/>
          <p:cNvCxnSpPr>
            <a:stCxn id="16" idx="3"/>
            <a:endCxn id="84" idx="3"/>
          </p:cNvCxnSpPr>
          <p:nvPr/>
        </p:nvCxnSpPr>
        <p:spPr>
          <a:xfrm flipH="1">
            <a:off x="7939407" y="2846314"/>
            <a:ext cx="289256" cy="3658244"/>
          </a:xfrm>
          <a:prstGeom prst="bentConnector3">
            <a:avLst>
              <a:gd name="adj1" fmla="val -7903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문서 104"/>
          <p:cNvSpPr/>
          <p:nvPr/>
        </p:nvSpPr>
        <p:spPr>
          <a:xfrm>
            <a:off x="3748553" y="190102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 smtClean="0">
                <a:solidFill>
                  <a:prstClr val="black"/>
                </a:solidFill>
              </a:rPr>
              <a:t>공격 종료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17" name="직선 화살표 연결선 116"/>
          <p:cNvCxnSpPr>
            <a:stCxn id="70" idx="1"/>
            <a:endCxn id="105" idx="3"/>
          </p:cNvCxnSpPr>
          <p:nvPr/>
        </p:nvCxnSpPr>
        <p:spPr>
          <a:xfrm flipH="1">
            <a:off x="5463053" y="583802"/>
            <a:ext cx="47961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/>
          <p:cNvCxnSpPr/>
          <p:nvPr/>
        </p:nvCxnSpPr>
        <p:spPr>
          <a:xfrm>
            <a:off x="51623" y="-2864456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텍스트 상자 138"/>
          <p:cNvSpPr txBox="1"/>
          <p:nvPr/>
        </p:nvSpPr>
        <p:spPr>
          <a:xfrm>
            <a:off x="553273" y="-3049122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YES</a:t>
            </a:r>
            <a:endParaRPr kumimoji="1" lang="ko-KR" altLang="en-US" dirty="0"/>
          </a:p>
        </p:txBody>
      </p:sp>
      <p:cxnSp>
        <p:nvCxnSpPr>
          <p:cNvPr id="140" name="직선 화살표 연결선 139"/>
          <p:cNvCxnSpPr/>
          <p:nvPr/>
        </p:nvCxnSpPr>
        <p:spPr>
          <a:xfrm>
            <a:off x="51623" y="-2546954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텍스트 상자 140"/>
          <p:cNvSpPr txBox="1"/>
          <p:nvPr/>
        </p:nvSpPr>
        <p:spPr>
          <a:xfrm>
            <a:off x="553273" y="-273162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NO</a:t>
            </a:r>
            <a:endParaRPr kumimoji="1" lang="ko-KR" altLang="en-US" dirty="0"/>
          </a:p>
        </p:txBody>
      </p:sp>
      <p:graphicFrame>
        <p:nvGraphicFramePr>
          <p:cNvPr id="142" name="표 1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617428"/>
              </p:ext>
            </p:extLst>
          </p:nvPr>
        </p:nvGraphicFramePr>
        <p:xfrm>
          <a:off x="51623" y="7227443"/>
          <a:ext cx="10689134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065"/>
                <a:gridCol w="9638069"/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상태이상 효과에 따른 스테이터스 연산값 조정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최종 연산값 </a:t>
                      </a:r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200%</a:t>
                      </a:r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로 증대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상태이상에 따른 연산 우선처리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5" name="직사각형 144"/>
          <p:cNvSpPr/>
          <p:nvPr/>
        </p:nvSpPr>
        <p:spPr>
          <a:xfrm>
            <a:off x="3627450" y="4426199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 smtClean="0">
                <a:solidFill>
                  <a:prstClr val="black"/>
                </a:solidFill>
              </a:rPr>
              <a:t>적 상태이상에 따른 연산값 조정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3627450" y="6106857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 smtClean="0">
                <a:solidFill>
                  <a:prstClr val="black"/>
                </a:solidFill>
              </a:rPr>
              <a:t>적 스테이터스에 따른 연산값 조정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49" name="직선 화살표 연결선 148"/>
          <p:cNvCxnSpPr>
            <a:stCxn id="87" idx="1"/>
            <a:endCxn id="145" idx="3"/>
          </p:cNvCxnSpPr>
          <p:nvPr/>
        </p:nvCxnSpPr>
        <p:spPr>
          <a:xfrm flipH="1">
            <a:off x="5584155" y="4819899"/>
            <a:ext cx="6407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/>
          <p:cNvCxnSpPr>
            <a:stCxn id="145" idx="2"/>
            <a:endCxn id="146" idx="0"/>
          </p:cNvCxnSpPr>
          <p:nvPr/>
        </p:nvCxnSpPr>
        <p:spPr>
          <a:xfrm>
            <a:off x="4605803" y="5213599"/>
            <a:ext cx="0" cy="8932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/>
          <p:cNvCxnSpPr>
            <a:stCxn id="146" idx="3"/>
            <a:endCxn id="84" idx="1"/>
          </p:cNvCxnSpPr>
          <p:nvPr/>
        </p:nvCxnSpPr>
        <p:spPr>
          <a:xfrm>
            <a:off x="5584155" y="6500557"/>
            <a:ext cx="640752" cy="40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056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8" y="4411899"/>
            <a:ext cx="856496" cy="15143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85" y="292068"/>
            <a:ext cx="1303400" cy="14804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64" y="3048080"/>
            <a:ext cx="1454063" cy="15143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332" y="2897513"/>
            <a:ext cx="1184035" cy="15143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149" y="4583331"/>
            <a:ext cx="1592252" cy="1547833"/>
          </a:xfrm>
          <a:prstGeom prst="rect">
            <a:avLst/>
          </a:prstGeom>
        </p:spPr>
      </p:pic>
      <p:sp>
        <p:nvSpPr>
          <p:cNvPr id="17" name="자유형 16"/>
          <p:cNvSpPr/>
          <p:nvPr/>
        </p:nvSpPr>
        <p:spPr>
          <a:xfrm>
            <a:off x="7525999" y="1460109"/>
            <a:ext cx="3207650" cy="4018953"/>
          </a:xfrm>
          <a:custGeom>
            <a:avLst/>
            <a:gdLst>
              <a:gd name="connsiteX0" fmla="*/ 3207650 w 3207650"/>
              <a:gd name="connsiteY0" fmla="*/ 87337 h 4018953"/>
              <a:gd name="connsiteX1" fmla="*/ 1195970 w 3207650"/>
              <a:gd name="connsiteY1" fmla="*/ 213946 h 4018953"/>
              <a:gd name="connsiteX2" fmla="*/ 216 w 3207650"/>
              <a:gd name="connsiteY2" fmla="*/ 1944273 h 4018953"/>
              <a:gd name="connsiteX3" fmla="*/ 1280376 w 3207650"/>
              <a:gd name="connsiteY3" fmla="*/ 3913749 h 4018953"/>
              <a:gd name="connsiteX4" fmla="*/ 3193583 w 3207650"/>
              <a:gd name="connsiteY4" fmla="*/ 3744937 h 4018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7650" h="4018953">
                <a:moveTo>
                  <a:pt x="3207650" y="87337"/>
                </a:moveTo>
                <a:cubicBezTo>
                  <a:pt x="2469096" y="-4103"/>
                  <a:pt x="1730542" y="-95543"/>
                  <a:pt x="1195970" y="213946"/>
                </a:cubicBezTo>
                <a:cubicBezTo>
                  <a:pt x="661398" y="523435"/>
                  <a:pt x="-13852" y="1327639"/>
                  <a:pt x="216" y="1944273"/>
                </a:cubicBezTo>
                <a:cubicBezTo>
                  <a:pt x="14284" y="2560907"/>
                  <a:pt x="748148" y="3613638"/>
                  <a:pt x="1280376" y="3913749"/>
                </a:cubicBezTo>
                <a:cubicBezTo>
                  <a:pt x="1812604" y="4213860"/>
                  <a:pt x="2870026" y="3780106"/>
                  <a:pt x="3193583" y="3744937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stealt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0480432" y="2866916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탱커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257737" y="2866916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근거리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딜러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9312813" y="1024048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원거리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딜러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9312813" y="4773437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원거리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딜러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847320" y="2866916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힐러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11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새로운 세상에 오신걸 환영해요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r>
              <a:rPr kumimoji="1" lang="ko-KR" altLang="en-US" dirty="0" smtClean="0">
                <a:solidFill>
                  <a:schemeClr val="tx1"/>
                </a:solidFill>
              </a:rPr>
              <a:t> 이름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20004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나가기</a:t>
            </a:r>
            <a:r>
              <a:rPr kumimoji="1" lang="en-US" altLang="ko-KR" dirty="0" smtClean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3883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새로운 세상에 오신걸 환영해요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r>
              <a:rPr kumimoji="1" lang="ko-KR" altLang="en-US" dirty="0" smtClean="0">
                <a:solidFill>
                  <a:schemeClr val="tx1"/>
                </a:solidFill>
              </a:rPr>
              <a:t> 이름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설명선 2[L] 22"/>
          <p:cNvSpPr/>
          <p:nvPr/>
        </p:nvSpPr>
        <p:spPr>
          <a:xfrm>
            <a:off x="9437473" y="1085512"/>
            <a:ext cx="3867462" cy="1113099"/>
          </a:xfrm>
          <a:prstGeom prst="borderCallout2">
            <a:avLst>
              <a:gd name="adj1" fmla="val 41395"/>
              <a:gd name="adj2" fmla="val -11778"/>
              <a:gd name="adj3" fmla="val 64563"/>
              <a:gd name="adj4" fmla="val -22272"/>
              <a:gd name="adj5" fmla="val 113753"/>
              <a:gd name="adj6" fmla="val -1830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err="1" smtClean="0">
                <a:solidFill>
                  <a:schemeClr val="tx1"/>
                </a:solidFill>
              </a:rPr>
              <a:t>npcInfo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따른 </a:t>
            </a:r>
            <a:r>
              <a:rPr kumimoji="1" lang="en-US" altLang="ko-KR" dirty="0" smtClean="0">
                <a:solidFill>
                  <a:schemeClr val="tx1"/>
                </a:solidFill>
              </a:rPr>
              <a:t>portrait</a:t>
            </a:r>
            <a:r>
              <a:rPr kumimoji="1" lang="ko-KR" altLang="en-US" dirty="0" smtClean="0">
                <a:solidFill>
                  <a:schemeClr val="tx1"/>
                </a:solidFill>
              </a:rPr>
              <a:t>의 이미지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상반신만 보이도록 작업 </a:t>
            </a:r>
            <a:r>
              <a:rPr kumimoji="1" lang="en-US" altLang="ko-KR" dirty="0" smtClean="0">
                <a:solidFill>
                  <a:schemeClr val="tx1"/>
                </a:solidFill>
              </a:rPr>
              <a:t>+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채팅창이 </a:t>
            </a:r>
            <a:r>
              <a:rPr kumimoji="1" lang="en-US" altLang="ko-KR" dirty="0" smtClean="0">
                <a:solidFill>
                  <a:schemeClr val="tx1"/>
                </a:solidFill>
              </a:rPr>
              <a:t>portrait</a:t>
            </a:r>
            <a:r>
              <a:rPr kumimoji="1" lang="ko-KR" altLang="en-US" dirty="0" smtClean="0">
                <a:solidFill>
                  <a:schemeClr val="tx1"/>
                </a:solidFill>
              </a:rPr>
              <a:t>을 가림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109036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나가기</a:t>
            </a:r>
            <a:r>
              <a:rPr kumimoji="1" lang="en-US" altLang="ko-KR" dirty="0" smtClean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설명선 2[L] 10"/>
          <p:cNvSpPr/>
          <p:nvPr/>
        </p:nvSpPr>
        <p:spPr>
          <a:xfrm>
            <a:off x="-2623278" y="-644577"/>
            <a:ext cx="3867462" cy="1113099"/>
          </a:xfrm>
          <a:prstGeom prst="borderCallout2">
            <a:avLst>
              <a:gd name="adj1" fmla="val 20097"/>
              <a:gd name="adj2" fmla="val 115634"/>
              <a:gd name="adj3" fmla="val 17403"/>
              <a:gd name="adj4" fmla="val 136226"/>
              <a:gd name="adj5" fmla="val 148742"/>
              <a:gd name="adj6" fmla="val 14107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10pt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/</a:t>
            </a:r>
            <a:r>
              <a:rPr kumimoji="1" lang="ko-KR" altLang="en-US" dirty="0" smtClean="0">
                <a:solidFill>
                  <a:schemeClr val="tx1"/>
                </a:solidFill>
              </a:rPr>
              <a:t> 좌측 정렬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 smtClean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해당 이미지의 범위를 벗어나면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줄내림 처리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설명선 2[L] 12"/>
          <p:cNvSpPr/>
          <p:nvPr/>
        </p:nvSpPr>
        <p:spPr>
          <a:xfrm>
            <a:off x="-2623278" y="3180691"/>
            <a:ext cx="3867462" cy="1113099"/>
          </a:xfrm>
          <a:prstGeom prst="borderCallout2">
            <a:avLst>
              <a:gd name="adj1" fmla="val 40297"/>
              <a:gd name="adj2" fmla="val 103619"/>
              <a:gd name="adj3" fmla="val 63191"/>
              <a:gd name="adj4" fmla="val 114133"/>
              <a:gd name="adj5" fmla="val 27539"/>
              <a:gd name="adj6" fmla="val 13060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10pt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/</a:t>
            </a:r>
            <a:r>
              <a:rPr kumimoji="1" lang="ko-KR" altLang="en-US" dirty="0" smtClean="0">
                <a:solidFill>
                  <a:schemeClr val="tx1"/>
                </a:solidFill>
              </a:rPr>
              <a:t> 중앙정렬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Uistring</a:t>
            </a:r>
            <a:r>
              <a:rPr kumimoji="1" lang="ko-KR" altLang="en-US" dirty="0" smtClean="0">
                <a:solidFill>
                  <a:schemeClr val="tx1"/>
                </a:solidFill>
              </a:rPr>
              <a:t>으로 사용</a:t>
            </a:r>
            <a:endParaRPr kumimoji="1"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4" name="설명선 2[L] 13"/>
          <p:cNvSpPr/>
          <p:nvPr/>
        </p:nvSpPr>
        <p:spPr>
          <a:xfrm>
            <a:off x="-2623278" y="1907419"/>
            <a:ext cx="3867462" cy="1113099"/>
          </a:xfrm>
          <a:prstGeom prst="borderCallout2">
            <a:avLst>
              <a:gd name="adj1" fmla="val 24137"/>
              <a:gd name="adj2" fmla="val 102069"/>
              <a:gd name="adj3" fmla="val 64538"/>
              <a:gd name="adj4" fmla="val 109869"/>
              <a:gd name="adj5" fmla="val 77367"/>
              <a:gd name="adj6" fmla="val 141458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내부의 </a:t>
            </a:r>
            <a:r>
              <a:rPr kumimoji="1" lang="en-US" altLang="ko-KR" dirty="0" smtClean="0">
                <a:solidFill>
                  <a:schemeClr val="tx1"/>
                </a:solidFill>
              </a:rPr>
              <a:t>component</a:t>
            </a:r>
            <a:r>
              <a:rPr kumimoji="1" lang="ko-KR" altLang="en-US" dirty="0" smtClean="0">
                <a:solidFill>
                  <a:schemeClr val="tx1"/>
                </a:solidFill>
              </a:rPr>
              <a:t>들은 키보드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위</a:t>
            </a:r>
            <a:r>
              <a:rPr kumimoji="1" lang="en-US" altLang="ko-KR" dirty="0" smtClean="0">
                <a:solidFill>
                  <a:schemeClr val="tx1"/>
                </a:solidFill>
              </a:rPr>
              <a:t>,</a:t>
            </a:r>
            <a:r>
              <a:rPr kumimoji="1" lang="ko-KR" altLang="en-US" dirty="0" smtClean="0">
                <a:solidFill>
                  <a:schemeClr val="tx1"/>
                </a:solidFill>
              </a:rPr>
              <a:t> 아래로 이동 조작이 가능하고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엔터키를 통해 실행 가능</a:t>
            </a:r>
            <a:endParaRPr kumimoji="1"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6" name="설명선 2[L] 15"/>
          <p:cNvSpPr/>
          <p:nvPr/>
        </p:nvSpPr>
        <p:spPr>
          <a:xfrm>
            <a:off x="-1663908" y="628695"/>
            <a:ext cx="2908092" cy="1113099"/>
          </a:xfrm>
          <a:prstGeom prst="borderCallout2">
            <a:avLst>
              <a:gd name="adj1" fmla="val 24137"/>
              <a:gd name="adj2" fmla="val 108162"/>
              <a:gd name="adj3" fmla="val 30870"/>
              <a:gd name="adj4" fmla="val 117354"/>
              <a:gd name="adj5" fmla="val 72099"/>
              <a:gd name="adj6" fmla="val 12817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현재 선택된 </a:t>
            </a:r>
            <a:r>
              <a:rPr kumimoji="1" lang="en-US" altLang="ko-KR" dirty="0" smtClean="0">
                <a:solidFill>
                  <a:schemeClr val="tx1"/>
                </a:solidFill>
              </a:rPr>
              <a:t>component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별도 이미지로 표시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설명선 2[L] 20"/>
          <p:cNvSpPr/>
          <p:nvPr/>
        </p:nvSpPr>
        <p:spPr>
          <a:xfrm>
            <a:off x="-2623278" y="4453963"/>
            <a:ext cx="3867462" cy="1113099"/>
          </a:xfrm>
          <a:prstGeom prst="borderCallout2">
            <a:avLst>
              <a:gd name="adj1" fmla="val 40297"/>
              <a:gd name="adj2" fmla="val 103619"/>
              <a:gd name="adj3" fmla="val -18958"/>
              <a:gd name="adj4" fmla="val 113583"/>
              <a:gd name="adj5" fmla="val -1118"/>
              <a:gd name="adj6" fmla="val 13555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10pt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/</a:t>
            </a:r>
            <a:r>
              <a:rPr kumimoji="1" lang="ko-KR" altLang="en-US" dirty="0" smtClean="0">
                <a:solidFill>
                  <a:schemeClr val="tx1"/>
                </a:solidFill>
              </a:rPr>
              <a:t> 중앙정렬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npcInfo</a:t>
            </a:r>
            <a:r>
              <a:rPr kumimoji="1" lang="ko-KR" altLang="en-US" dirty="0" smtClean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firstName</a:t>
            </a:r>
            <a:r>
              <a:rPr kumimoji="1" lang="en-US" altLang="ko-KR" dirty="0" smtClean="0">
                <a:solidFill>
                  <a:schemeClr val="tx1"/>
                </a:solidFill>
              </a:rPr>
              <a:t>,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secondName</a:t>
            </a:r>
            <a:endParaRPr kumimoji="1"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22" name="설명선 2[L] 21"/>
          <p:cNvSpPr/>
          <p:nvPr/>
        </p:nvSpPr>
        <p:spPr>
          <a:xfrm>
            <a:off x="-2623278" y="5727235"/>
            <a:ext cx="3867462" cy="1113099"/>
          </a:xfrm>
          <a:prstGeom prst="borderCallout2">
            <a:avLst>
              <a:gd name="adj1" fmla="val 40297"/>
              <a:gd name="adj2" fmla="val 103619"/>
              <a:gd name="adj3" fmla="val -18958"/>
              <a:gd name="adj4" fmla="val 113583"/>
              <a:gd name="adj5" fmla="val -1118"/>
              <a:gd name="adj6" fmla="val 13555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10pt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/</a:t>
            </a:r>
            <a:r>
              <a:rPr kumimoji="1" lang="ko-KR" altLang="en-US" dirty="0" smtClean="0">
                <a:solidFill>
                  <a:schemeClr val="tx1"/>
                </a:solidFill>
              </a:rPr>
              <a:t> 좌측 정렬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npcInfo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따른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basicChat</a:t>
            </a:r>
            <a:r>
              <a:rPr kumimoji="1" lang="ko-KR" altLang="en-US" dirty="0" smtClean="0">
                <a:solidFill>
                  <a:schemeClr val="tx1"/>
                </a:solidFill>
              </a:rPr>
              <a:t>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Npcscript</a:t>
            </a:r>
            <a:r>
              <a:rPr kumimoji="1" lang="ko-KR" altLang="en-US" dirty="0" smtClean="0">
                <a:solidFill>
                  <a:schemeClr val="tx1"/>
                </a:solidFill>
              </a:rPr>
              <a:t> 값 사용</a:t>
            </a:r>
            <a:endParaRPr kumimoji="1"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24" name="설명선 2[L] 23"/>
          <p:cNvSpPr/>
          <p:nvPr/>
        </p:nvSpPr>
        <p:spPr>
          <a:xfrm>
            <a:off x="5586944" y="-644578"/>
            <a:ext cx="3867462" cy="1113099"/>
          </a:xfrm>
          <a:prstGeom prst="borderCallout2">
            <a:avLst>
              <a:gd name="adj1" fmla="val 126033"/>
              <a:gd name="adj2" fmla="val 3984"/>
              <a:gd name="adj3" fmla="val 283627"/>
              <a:gd name="adj4" fmla="val -20520"/>
              <a:gd name="adj5" fmla="val 309583"/>
              <a:gd name="adj6" fmla="val -5010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Component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 많을 경우 나가기 버튼 부분을 제외한 </a:t>
            </a:r>
            <a:r>
              <a:rPr kumimoji="1" lang="en-US" altLang="ko-KR" dirty="0" smtClean="0">
                <a:solidFill>
                  <a:schemeClr val="tx1"/>
                </a:solidFill>
              </a:rPr>
              <a:t>component</a:t>
            </a:r>
            <a:r>
              <a:rPr kumimoji="1" lang="ko-KR" altLang="en-US" dirty="0" smtClean="0">
                <a:solidFill>
                  <a:schemeClr val="tx1"/>
                </a:solidFill>
              </a:rPr>
              <a:t>부분에서만 상하단 스크롤링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72639" y="1471748"/>
            <a:ext cx="2020389" cy="4876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696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새로운 세상에 오신걸 환영해요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r>
              <a:rPr kumimoji="1" lang="ko-KR" altLang="en-US" dirty="0" smtClean="0">
                <a:solidFill>
                  <a:schemeClr val="tx1"/>
                </a:solidFill>
              </a:rPr>
              <a:t> 이름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400" dirty="0" smtClean="0">
                <a:solidFill>
                  <a:schemeClr val="tx1"/>
                </a:solidFill>
              </a:rPr>
              <a:t>    </a:t>
            </a:r>
            <a:r>
              <a:rPr kumimoji="1" lang="ko-KR" altLang="en-US" sz="1400" dirty="0" smtClean="0">
                <a:solidFill>
                  <a:schemeClr val="tx1"/>
                </a:solidFill>
              </a:rPr>
              <a:t>서글피 우는 꽃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20004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나가기</a:t>
            </a:r>
            <a:r>
              <a:rPr kumimoji="1" lang="en-US" altLang="ko-KR" dirty="0" smtClean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86" b="92529" l="9639" r="89157">
                        <a14:foregroundMark x1="40361" y1="66667" x2="38554" y2="758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0074" y="947989"/>
            <a:ext cx="226035" cy="473857"/>
          </a:xfrm>
          <a:prstGeom prst="rect">
            <a:avLst/>
          </a:prstGeom>
        </p:spPr>
      </p:pic>
      <p:sp>
        <p:nvSpPr>
          <p:cNvPr id="19" name="설명선 2[L] 18"/>
          <p:cNvSpPr/>
          <p:nvPr/>
        </p:nvSpPr>
        <p:spPr>
          <a:xfrm>
            <a:off x="5038998" y="2276647"/>
            <a:ext cx="3867462" cy="1650377"/>
          </a:xfrm>
          <a:prstGeom prst="borderCallout2">
            <a:avLst>
              <a:gd name="adj1" fmla="val 1424"/>
              <a:gd name="adj2" fmla="val -4992"/>
              <a:gd name="adj3" fmla="val -58475"/>
              <a:gd name="adj4" fmla="val -14815"/>
              <a:gd name="adj5" fmla="val -74857"/>
              <a:gd name="adj6" fmla="val -32446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10pt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퀘스트를 최상단으로 표기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내용은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 테이블의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questName</a:t>
            </a:r>
            <a:r>
              <a:rPr kumimoji="1" lang="en-US" altLang="ko-KR" dirty="0" smtClean="0">
                <a:solidFill>
                  <a:schemeClr val="tx1"/>
                </a:solidFill>
              </a:rPr>
              <a:t>. </a:t>
            </a:r>
            <a:r>
              <a:rPr kumimoji="1" lang="ko-KR" altLang="en-US" dirty="0" smtClean="0">
                <a:solidFill>
                  <a:schemeClr val="tx1"/>
                </a:solidFill>
              </a:rPr>
              <a:t>내용 사용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1348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새로운 세상에 오신걸 환영해요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r>
              <a:rPr kumimoji="1" lang="ko-KR" altLang="en-US" dirty="0" smtClean="0">
                <a:solidFill>
                  <a:schemeClr val="tx1"/>
                </a:solidFill>
              </a:rPr>
              <a:t> 이름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400" dirty="0" smtClean="0">
                <a:solidFill>
                  <a:schemeClr val="tx1"/>
                </a:solidFill>
              </a:rPr>
              <a:t>    </a:t>
            </a:r>
            <a:r>
              <a:rPr kumimoji="1" lang="ko-KR" altLang="en-US" sz="1400" dirty="0" smtClean="0">
                <a:solidFill>
                  <a:schemeClr val="tx1"/>
                </a:solidFill>
              </a:rPr>
              <a:t>서글피 우는 꽃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20004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나가기</a:t>
            </a:r>
            <a:r>
              <a:rPr kumimoji="1" lang="en-US" altLang="ko-KR" dirty="0" smtClean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설명선 2[L] 18"/>
          <p:cNvSpPr/>
          <p:nvPr/>
        </p:nvSpPr>
        <p:spPr>
          <a:xfrm>
            <a:off x="5038998" y="2276648"/>
            <a:ext cx="4262460" cy="1026162"/>
          </a:xfrm>
          <a:prstGeom prst="borderCallout2">
            <a:avLst>
              <a:gd name="adj1" fmla="val 1424"/>
              <a:gd name="adj2" fmla="val -4992"/>
              <a:gd name="adj3" fmla="val -58475"/>
              <a:gd name="adj4" fmla="val -14815"/>
              <a:gd name="adj5" fmla="val -74857"/>
              <a:gd name="adj6" fmla="val -32446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회색 느낌표 이미지로 변경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해당 퀘스트 </a:t>
            </a:r>
            <a:r>
              <a:rPr kumimoji="1" lang="en-US" altLang="ko-KR" dirty="0" smtClean="0">
                <a:solidFill>
                  <a:schemeClr val="tx1"/>
                </a:solidFill>
              </a:rPr>
              <a:t>component</a:t>
            </a:r>
            <a:r>
              <a:rPr kumimoji="1" lang="ko-KR" altLang="en-US" dirty="0" smtClean="0">
                <a:solidFill>
                  <a:schemeClr val="tx1"/>
                </a:solidFill>
              </a:rPr>
              <a:t>로 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진입할 수 없음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  <a:r>
              <a:rPr kumimoji="1" lang="ko-KR" altLang="en-US" dirty="0" smtClean="0">
                <a:solidFill>
                  <a:schemeClr val="tx1"/>
                </a:solidFill>
              </a:rPr>
              <a:t> 진입 시도해도 무반응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86" b="92529" l="9639" r="89157">
                        <a14:foregroundMark x1="40361" y1="66667" x2="38554" y2="75862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0074" y="947989"/>
            <a:ext cx="226035" cy="47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242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64745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97998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r>
              <a:rPr kumimoji="1" lang="ko-KR" altLang="en-US" dirty="0" smtClean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40310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r>
              <a:rPr kumimoji="1" lang="ko-KR" altLang="en-US" dirty="0" smtClean="0">
                <a:solidFill>
                  <a:schemeClr val="tx1"/>
                </a:solidFill>
              </a:rPr>
              <a:t> 이름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44767" y="874832"/>
            <a:ext cx="2125463" cy="247628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 smtClean="0">
                <a:solidFill>
                  <a:schemeClr val="tx1"/>
                </a:solidFill>
              </a:rPr>
              <a:t>서글피 우는 꽃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r>
              <a:rPr kumimoji="1" lang="ko-KR" altLang="en-US" sz="1400" dirty="0" smtClean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조건</a:t>
            </a:r>
            <a:endParaRPr kumimoji="1" lang="en-US" altLang="ko-KR" sz="1100" dirty="0" smtClean="0">
              <a:solidFill>
                <a:schemeClr val="tx1"/>
              </a:solidFill>
            </a:endParaRPr>
          </a:p>
          <a:p>
            <a:r>
              <a:rPr kumimoji="1" lang="ko-KR" altLang="en-US" sz="1100" dirty="0" smtClean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 smtClean="0">
                <a:solidFill>
                  <a:schemeClr val="tx1"/>
                </a:solidFill>
              </a:rPr>
              <a:t>6</a:t>
            </a:r>
            <a:r>
              <a:rPr kumimoji="1" lang="ko-KR" altLang="en-US" sz="1100" dirty="0" smtClean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 smtClean="0">
              <a:solidFill>
                <a:schemeClr val="tx1"/>
              </a:solidFill>
            </a:endParaRPr>
          </a:p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 smtClean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 smtClean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 smtClean="0">
                <a:solidFill>
                  <a:schemeClr val="tx1"/>
                </a:solidFill>
              </a:rPr>
              <a:t>골드</a:t>
            </a:r>
            <a:endParaRPr kumimoji="1"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18209"/>
            <a:ext cx="2125463" cy="8790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9238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나가기</a:t>
            </a:r>
            <a:r>
              <a:rPr kumimoji="1" lang="en-US" altLang="ko-KR" dirty="0" smtClean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87445"/>
            <a:ext cx="441082" cy="446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87445"/>
            <a:ext cx="441082" cy="446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20004" y="3499131"/>
            <a:ext cx="910579" cy="2930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 smtClean="0">
                <a:solidFill>
                  <a:schemeClr val="tx1"/>
                </a:solidFill>
              </a:rPr>
              <a:t>거절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170767" y="3499131"/>
            <a:ext cx="910579" cy="2930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 smtClean="0">
                <a:solidFill>
                  <a:schemeClr val="tx1"/>
                </a:solidFill>
              </a:rPr>
              <a:t>수락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67216"/>
            <a:ext cx="886446" cy="68099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NEXT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44896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모서리가 둥근 직사각형 70"/>
          <p:cNvSpPr/>
          <p:nvPr/>
        </p:nvSpPr>
        <p:spPr>
          <a:xfrm>
            <a:off x="8865385" y="6157745"/>
            <a:ext cx="3194369" cy="1518806"/>
          </a:xfrm>
          <a:prstGeom prst="roundRect">
            <a:avLst/>
          </a:prstGeom>
          <a:solidFill>
            <a:srgbClr val="FF000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8844567" y="964613"/>
            <a:ext cx="3194369" cy="4441336"/>
          </a:xfrm>
          <a:prstGeom prst="roundRect">
            <a:avLst/>
          </a:prstGeom>
          <a:solidFill>
            <a:schemeClr val="accent6">
              <a:alpha val="4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4428392" y="-793573"/>
            <a:ext cx="3194369" cy="11812093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ㄴ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317798" y="-793572"/>
            <a:ext cx="2639975" cy="10337083"/>
          </a:xfrm>
          <a:prstGeom prst="roundRect">
            <a:avLst/>
          </a:prstGeom>
          <a:solidFill>
            <a:srgbClr val="7030A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4212843" y="-4472242"/>
            <a:ext cx="3524828" cy="2481943"/>
          </a:xfrm>
          <a:prstGeom prst="roundRect">
            <a:avLst/>
          </a:prstGeom>
          <a:solidFill>
            <a:srgbClr val="FF48FA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871724" y="-2953497"/>
            <a:ext cx="2106667" cy="685800"/>
          </a:xfrm>
          <a:prstGeom prst="round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룬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83942" y="-3867941"/>
            <a:ext cx="2106667" cy="685800"/>
          </a:xfrm>
          <a:prstGeom prst="round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발열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51021" y="1742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ysClr val="windowText" lastClr="000000"/>
                </a:solidFill>
              </a:rPr>
              <a:t>힘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51021" y="296196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ysClr val="windowText" lastClr="000000"/>
                </a:solidFill>
              </a:rPr>
              <a:t>민첩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951021" y="57497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지능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951021" y="8537466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체력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9178524" y="2517066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치명타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840664" y="3227611"/>
            <a:ext cx="2495253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치명타 회피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5006154" y="9763574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 smtClean="0">
                <a:solidFill>
                  <a:sysClr val="windowText" lastClr="000000"/>
                </a:solidFill>
              </a:rPr>
              <a:t>HP</a:t>
            </a:r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회복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783058" y="1465959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ysClr val="windowText" lastClr="000000"/>
                </a:solidFill>
              </a:rPr>
              <a:t>물리 공격력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783058" y="4968189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관통률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5006154" y="7774702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방어도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9180877" y="3496798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강타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034958" y="-55606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효과 저항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9197638" y="4476530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공격속도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9204349" y="1520128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ysClr val="windowText" lastClr="000000"/>
                </a:solidFill>
              </a:rPr>
              <a:t>특화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5006154" y="8768339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 smtClean="0">
                <a:solidFill>
                  <a:sysClr val="windowText" lastClr="000000"/>
                </a:solidFill>
              </a:rPr>
              <a:t>HP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839297" y="-3707200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ysClr val="windowText" lastClr="000000"/>
                </a:solidFill>
              </a:rPr>
              <a:t>직업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8477925" y="-3704413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레벨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56" name="꺾인 연결선[E] 55"/>
          <p:cNvCxnSpPr>
            <a:stCxn id="48" idx="2"/>
          </p:cNvCxnSpPr>
          <p:nvPr/>
        </p:nvCxnSpPr>
        <p:spPr>
          <a:xfrm rot="5400000">
            <a:off x="3865551" y="-6881816"/>
            <a:ext cx="1373290" cy="9657522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[E] 73"/>
          <p:cNvCxnSpPr>
            <a:endCxn id="18" idx="1"/>
          </p:cNvCxnSpPr>
          <p:nvPr/>
        </p:nvCxnSpPr>
        <p:spPr>
          <a:xfrm rot="16200000" flipH="1">
            <a:off x="-4414143" y="3515202"/>
            <a:ext cx="9523838" cy="1206489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[E] 76"/>
          <p:cNvCxnSpPr>
            <a:endCxn id="17" idx="1"/>
          </p:cNvCxnSpPr>
          <p:nvPr/>
        </p:nvCxnSpPr>
        <p:spPr>
          <a:xfrm rot="16200000" flipH="1">
            <a:off x="-2950540" y="2191054"/>
            <a:ext cx="6596630" cy="12064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[E] 81"/>
          <p:cNvCxnSpPr>
            <a:endCxn id="16" idx="1"/>
          </p:cNvCxnSpPr>
          <p:nvPr/>
        </p:nvCxnSpPr>
        <p:spPr>
          <a:xfrm rot="16200000" flipH="1">
            <a:off x="-1626396" y="727448"/>
            <a:ext cx="3948340" cy="1206493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[E] 84"/>
          <p:cNvCxnSpPr>
            <a:endCxn id="15" idx="1"/>
          </p:cNvCxnSpPr>
          <p:nvPr/>
        </p:nvCxnSpPr>
        <p:spPr>
          <a:xfrm rot="16200000" flipH="1">
            <a:off x="-532207" y="-966114"/>
            <a:ext cx="1759665" cy="12067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꺾인 연결선[E] 91"/>
          <p:cNvCxnSpPr>
            <a:stCxn id="15" idx="3"/>
            <a:endCxn id="30" idx="1"/>
          </p:cNvCxnSpPr>
          <p:nvPr/>
        </p:nvCxnSpPr>
        <p:spPr>
          <a:xfrm>
            <a:off x="2241875" y="517115"/>
            <a:ext cx="2541183" cy="1291744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[E] 95"/>
          <p:cNvCxnSpPr>
            <a:stCxn id="16" idx="3"/>
            <a:endCxn id="30" idx="1"/>
          </p:cNvCxnSpPr>
          <p:nvPr/>
        </p:nvCxnSpPr>
        <p:spPr>
          <a:xfrm flipV="1">
            <a:off x="2241875" y="1808859"/>
            <a:ext cx="2541183" cy="1496006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[E] 101"/>
          <p:cNvCxnSpPr>
            <a:stCxn id="18" idx="3"/>
            <a:endCxn id="40" idx="1"/>
          </p:cNvCxnSpPr>
          <p:nvPr/>
        </p:nvCxnSpPr>
        <p:spPr>
          <a:xfrm>
            <a:off x="2241875" y="8880366"/>
            <a:ext cx="2764279" cy="230873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/>
          <p:cNvCxnSpPr>
            <a:stCxn id="18" idx="3"/>
            <a:endCxn id="24" idx="1"/>
          </p:cNvCxnSpPr>
          <p:nvPr/>
        </p:nvCxnSpPr>
        <p:spPr>
          <a:xfrm>
            <a:off x="2241875" y="8880366"/>
            <a:ext cx="2764279" cy="1226108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[E] 107"/>
          <p:cNvCxnSpPr>
            <a:stCxn id="18" idx="3"/>
            <a:endCxn id="39" idx="1"/>
          </p:cNvCxnSpPr>
          <p:nvPr/>
        </p:nvCxnSpPr>
        <p:spPr>
          <a:xfrm flipV="1">
            <a:off x="2241875" y="8117602"/>
            <a:ext cx="2764279" cy="762764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[E] 118"/>
          <p:cNvCxnSpPr>
            <a:stCxn id="15" idx="0"/>
            <a:endCxn id="43" idx="1"/>
          </p:cNvCxnSpPr>
          <p:nvPr/>
        </p:nvCxnSpPr>
        <p:spPr>
          <a:xfrm rot="16200000" flipH="1">
            <a:off x="3259163" y="-1488501"/>
            <a:ext cx="113079" cy="3438510"/>
          </a:xfrm>
          <a:prstGeom prst="bentConnector4">
            <a:avLst>
              <a:gd name="adj1" fmla="val -202160"/>
              <a:gd name="adj2" fmla="val 59385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[E] 121"/>
          <p:cNvCxnSpPr>
            <a:stCxn id="16" idx="2"/>
            <a:endCxn id="20" idx="1"/>
          </p:cNvCxnSpPr>
          <p:nvPr/>
        </p:nvCxnSpPr>
        <p:spPr>
          <a:xfrm rot="5400000" flipH="1" flipV="1">
            <a:off x="3179929" y="1987030"/>
            <a:ext cx="77254" cy="3244216"/>
          </a:xfrm>
          <a:prstGeom prst="bentConnector4">
            <a:avLst>
              <a:gd name="adj1" fmla="val -295907"/>
              <a:gd name="adj2" fmla="val 59947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모서리가 둥근 직사각형 126"/>
          <p:cNvSpPr/>
          <p:nvPr/>
        </p:nvSpPr>
        <p:spPr>
          <a:xfrm>
            <a:off x="9204349" y="651391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 smtClean="0">
                <a:solidFill>
                  <a:sysClr val="windowText" lastClr="000000"/>
                </a:solidFill>
              </a:rPr>
              <a:t>3</a:t>
            </a:r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차스텟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8" name="다이아몬드 127"/>
          <p:cNvSpPr/>
          <p:nvPr/>
        </p:nvSpPr>
        <p:spPr>
          <a:xfrm>
            <a:off x="410449" y="1281941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장비착용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129" name="직선 화살표 연결선 128"/>
          <p:cNvCxnSpPr>
            <a:stCxn id="128" idx="0"/>
            <a:endCxn id="15" idx="2"/>
          </p:cNvCxnSpPr>
          <p:nvPr/>
        </p:nvCxnSpPr>
        <p:spPr>
          <a:xfrm flipV="1">
            <a:off x="1596447" y="860015"/>
            <a:ext cx="1" cy="42192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28" idx="2"/>
            <a:endCxn id="16" idx="0"/>
          </p:cNvCxnSpPr>
          <p:nvPr/>
        </p:nvCxnSpPr>
        <p:spPr>
          <a:xfrm>
            <a:off x="1596447" y="2337020"/>
            <a:ext cx="1" cy="62494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28" idx="3"/>
            <a:endCxn id="30" idx="1"/>
          </p:cNvCxnSpPr>
          <p:nvPr/>
        </p:nvCxnSpPr>
        <p:spPr>
          <a:xfrm flipV="1">
            <a:off x="2782445" y="1808859"/>
            <a:ext cx="2000613" cy="62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다이아몬드 143"/>
          <p:cNvSpPr/>
          <p:nvPr/>
        </p:nvSpPr>
        <p:spPr>
          <a:xfrm>
            <a:off x="9265552" y="-844061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장비착용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145" name="꺾인 연결선[E] 144"/>
          <p:cNvCxnSpPr>
            <a:stCxn id="48" idx="2"/>
            <a:endCxn id="144" idx="0"/>
          </p:cNvCxnSpPr>
          <p:nvPr/>
        </p:nvCxnSpPr>
        <p:spPr>
          <a:xfrm rot="16200000" flipH="1">
            <a:off x="8968434" y="-2327178"/>
            <a:ext cx="1895639" cy="1070593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/>
          <p:cNvCxnSpPr>
            <a:stCxn id="144" idx="2"/>
            <a:endCxn id="127" idx="0"/>
          </p:cNvCxnSpPr>
          <p:nvPr/>
        </p:nvCxnSpPr>
        <p:spPr>
          <a:xfrm>
            <a:off x="10451550" y="211018"/>
            <a:ext cx="426" cy="44037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꺾인 연결선[E] 165"/>
          <p:cNvCxnSpPr>
            <a:stCxn id="17" idx="3"/>
            <a:endCxn id="34" idx="1"/>
          </p:cNvCxnSpPr>
          <p:nvPr/>
        </p:nvCxnSpPr>
        <p:spPr>
          <a:xfrm flipV="1">
            <a:off x="2241875" y="5311089"/>
            <a:ext cx="2541183" cy="781526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다이아몬드 169"/>
          <p:cNvSpPr/>
          <p:nvPr/>
        </p:nvSpPr>
        <p:spPr>
          <a:xfrm>
            <a:off x="414739" y="7062523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장비착용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173" name="직선 화살표 연결선 172"/>
          <p:cNvCxnSpPr>
            <a:stCxn id="170" idx="0"/>
            <a:endCxn id="17" idx="2"/>
          </p:cNvCxnSpPr>
          <p:nvPr/>
        </p:nvCxnSpPr>
        <p:spPr>
          <a:xfrm flipH="1" flipV="1">
            <a:off x="1596448" y="6435515"/>
            <a:ext cx="4289" cy="62700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/>
          <p:cNvCxnSpPr>
            <a:stCxn id="170" idx="2"/>
            <a:endCxn id="18" idx="0"/>
          </p:cNvCxnSpPr>
          <p:nvPr/>
        </p:nvCxnSpPr>
        <p:spPr>
          <a:xfrm flipH="1">
            <a:off x="1596448" y="8117602"/>
            <a:ext cx="4289" cy="41986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다이아몬드 180"/>
          <p:cNvSpPr/>
          <p:nvPr/>
        </p:nvSpPr>
        <p:spPr>
          <a:xfrm>
            <a:off x="9255753" y="8028739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장비착용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182" name="꺾인 연결선[E] 181"/>
          <p:cNvCxnSpPr>
            <a:stCxn id="181" idx="1"/>
            <a:endCxn id="39" idx="3"/>
          </p:cNvCxnSpPr>
          <p:nvPr/>
        </p:nvCxnSpPr>
        <p:spPr>
          <a:xfrm rot="10800000">
            <a:off x="7112821" y="8117603"/>
            <a:ext cx="2142932" cy="438677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모서리가 둥근 직사각형 196"/>
          <p:cNvSpPr/>
          <p:nvPr/>
        </p:nvSpPr>
        <p:spPr>
          <a:xfrm>
            <a:off x="4783058" y="6312985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마력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198" name="꺾인 연결선[E] 197"/>
          <p:cNvCxnSpPr>
            <a:stCxn id="17" idx="3"/>
            <a:endCxn id="197" idx="1"/>
          </p:cNvCxnSpPr>
          <p:nvPr/>
        </p:nvCxnSpPr>
        <p:spPr>
          <a:xfrm>
            <a:off x="2241875" y="6092615"/>
            <a:ext cx="2541183" cy="563270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[E] 59"/>
          <p:cNvCxnSpPr>
            <a:stCxn id="170" idx="3"/>
            <a:endCxn id="197" idx="2"/>
          </p:cNvCxnSpPr>
          <p:nvPr/>
        </p:nvCxnSpPr>
        <p:spPr>
          <a:xfrm flipV="1">
            <a:off x="2786735" y="6998785"/>
            <a:ext cx="3272753" cy="591278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4732186" y="-4802987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전투 속성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9225167" y="6713260"/>
            <a:ext cx="2495253" cy="685800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이동속도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9225167" y="5844523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공통속성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64" name="직선 화살표 연결선 63"/>
          <p:cNvCxnSpPr>
            <a:stCxn id="35" idx="3"/>
            <a:endCxn id="61" idx="1"/>
          </p:cNvCxnSpPr>
          <p:nvPr/>
        </p:nvCxnSpPr>
        <p:spPr>
          <a:xfrm flipV="1">
            <a:off x="3645361" y="-3231270"/>
            <a:ext cx="567482" cy="642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61" idx="3"/>
            <a:endCxn id="48" idx="1"/>
          </p:cNvCxnSpPr>
          <p:nvPr/>
        </p:nvCxnSpPr>
        <p:spPr>
          <a:xfrm>
            <a:off x="7737671" y="-3231270"/>
            <a:ext cx="740254" cy="921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755831" y="-1110770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 smtClean="0">
                <a:solidFill>
                  <a:sysClr val="windowText" lastClr="000000"/>
                </a:solidFill>
              </a:rPr>
              <a:t>1</a:t>
            </a:r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차스텟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>
            <a:off x="51233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2</a:t>
            </a:r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차스텟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32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286610"/>
            <a:ext cx="11150600" cy="617769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676737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10746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699915"/>
            <a:ext cx="2328729" cy="37117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687833"/>
            <a:ext cx="3060187" cy="44088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74400"/>
            <a:ext cx="8325944" cy="1361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r>
              <a:rPr kumimoji="1" lang="ko-KR" altLang="en-US" dirty="0" smtClean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29478"/>
            <a:ext cx="2515405" cy="6249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r>
              <a:rPr kumimoji="1" lang="ko-KR" altLang="en-US" dirty="0" smtClean="0">
                <a:solidFill>
                  <a:schemeClr val="tx1"/>
                </a:solidFill>
              </a:rPr>
              <a:t> 이름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44767" y="831149"/>
            <a:ext cx="2125463" cy="25199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 smtClean="0">
                <a:solidFill>
                  <a:schemeClr val="tx1"/>
                </a:solidFill>
              </a:rPr>
              <a:t>서글피 우는 꽃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r>
              <a:rPr kumimoji="1" lang="ko-KR" altLang="en-US" sz="1400" dirty="0" smtClean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조건</a:t>
            </a:r>
            <a:endParaRPr kumimoji="1" lang="en-US" altLang="ko-KR" sz="1100" dirty="0" smtClean="0">
              <a:solidFill>
                <a:schemeClr val="tx1"/>
              </a:solidFill>
            </a:endParaRPr>
          </a:p>
          <a:p>
            <a:r>
              <a:rPr kumimoji="1" lang="ko-KR" altLang="en-US" sz="1100" dirty="0" smtClean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 smtClean="0">
                <a:solidFill>
                  <a:schemeClr val="tx1"/>
                </a:solidFill>
              </a:rPr>
              <a:t>6</a:t>
            </a:r>
            <a:r>
              <a:rPr kumimoji="1" lang="ko-KR" altLang="en-US" sz="1100" dirty="0" smtClean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 smtClean="0">
              <a:solidFill>
                <a:schemeClr val="tx1"/>
              </a:solidFill>
            </a:endParaRPr>
          </a:p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 smtClean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 smtClean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 smtClean="0">
                <a:solidFill>
                  <a:schemeClr val="tx1"/>
                </a:solidFill>
              </a:rPr>
              <a:t>골드</a:t>
            </a:r>
            <a:endParaRPr kumimoji="1"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02703"/>
            <a:ext cx="2125463" cy="8945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2696"/>
            <a:ext cx="1961342" cy="3774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나가기</a:t>
            </a:r>
            <a:r>
              <a:rPr kumimoji="1" lang="en-US" altLang="ko-KR" dirty="0" smtClean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20004" y="3493962"/>
            <a:ext cx="910579" cy="2981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 smtClean="0">
                <a:solidFill>
                  <a:schemeClr val="tx1"/>
                </a:solidFill>
              </a:rPr>
              <a:t>거절</a:t>
            </a:r>
            <a:r>
              <a:rPr kumimoji="1" lang="en-US" altLang="ko-KR" sz="1200" dirty="0" smtClean="0">
                <a:solidFill>
                  <a:schemeClr val="tx1"/>
                </a:solidFill>
              </a:rPr>
              <a:t>(N)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170767" y="3493962"/>
            <a:ext cx="910579" cy="2981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 smtClean="0">
                <a:solidFill>
                  <a:schemeClr val="tx1"/>
                </a:solidFill>
              </a:rPr>
              <a:t>수락</a:t>
            </a:r>
            <a:r>
              <a:rPr kumimoji="1" lang="en-US" altLang="ko-KR" sz="1200" dirty="0" smtClean="0">
                <a:solidFill>
                  <a:schemeClr val="tx1"/>
                </a:solidFill>
              </a:rPr>
              <a:t>(Y)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55203"/>
            <a:ext cx="886446" cy="6930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NEXT</a:t>
            </a:r>
            <a:endParaRPr kumimoji="1" lang="ko-KR" altLang="en-US" sz="1400" dirty="0"/>
          </a:p>
        </p:txBody>
      </p:sp>
      <p:sp>
        <p:nvSpPr>
          <p:cNvPr id="20" name="설명선 2[L] 19"/>
          <p:cNvSpPr/>
          <p:nvPr/>
        </p:nvSpPr>
        <p:spPr>
          <a:xfrm>
            <a:off x="-2797826" y="-394447"/>
            <a:ext cx="3867462" cy="1313475"/>
          </a:xfrm>
          <a:prstGeom prst="borderCallout2">
            <a:avLst>
              <a:gd name="adj1" fmla="val 115641"/>
              <a:gd name="adj2" fmla="val 130271"/>
              <a:gd name="adj3" fmla="val 93720"/>
              <a:gd name="adj4" fmla="val 111598"/>
              <a:gd name="adj5" fmla="val 76161"/>
              <a:gd name="adj6" fmla="val 10484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12pt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내용은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 테이블의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questName</a:t>
            </a:r>
            <a:r>
              <a:rPr kumimoji="1" lang="en-US" altLang="ko-KR" dirty="0" smtClean="0">
                <a:solidFill>
                  <a:schemeClr val="tx1"/>
                </a:solidFill>
              </a:rPr>
              <a:t>. </a:t>
            </a:r>
            <a:r>
              <a:rPr kumimoji="1" lang="ko-KR" altLang="en-US" dirty="0" smtClean="0">
                <a:solidFill>
                  <a:schemeClr val="tx1"/>
                </a:solidFill>
              </a:rPr>
              <a:t>내용 사용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설명선 2[L] 20"/>
          <p:cNvSpPr/>
          <p:nvPr/>
        </p:nvSpPr>
        <p:spPr>
          <a:xfrm>
            <a:off x="4373480" y="-103450"/>
            <a:ext cx="2507233" cy="1144425"/>
          </a:xfrm>
          <a:prstGeom prst="borderCallout2">
            <a:avLst>
              <a:gd name="adj1" fmla="val 176952"/>
              <a:gd name="adj2" fmla="val -72162"/>
              <a:gd name="adj3" fmla="val 139411"/>
              <a:gd name="adj4" fmla="val -22496"/>
              <a:gd name="adj5" fmla="val 105588"/>
              <a:gd name="adj6" fmla="val -34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uiString</a:t>
            </a:r>
            <a:r>
              <a:rPr kumimoji="1" lang="ko-KR" altLang="en-US" dirty="0" smtClean="0">
                <a:solidFill>
                  <a:schemeClr val="tx1"/>
                </a:solidFill>
              </a:rPr>
              <a:t> 기입 후 출력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설명선 2[L] 21"/>
          <p:cNvSpPr/>
          <p:nvPr/>
        </p:nvSpPr>
        <p:spPr>
          <a:xfrm>
            <a:off x="-2790496" y="1216543"/>
            <a:ext cx="3867462" cy="1144425"/>
          </a:xfrm>
          <a:prstGeom prst="borderCallout2">
            <a:avLst>
              <a:gd name="adj1" fmla="val 79787"/>
              <a:gd name="adj2" fmla="val 130057"/>
              <a:gd name="adj3" fmla="val 56744"/>
              <a:gd name="adj4" fmla="val 108684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10pt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테이블의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questHistory</a:t>
            </a:r>
            <a:r>
              <a:rPr kumimoji="1" lang="ko-KR" altLang="en-US" dirty="0" smtClean="0">
                <a:solidFill>
                  <a:schemeClr val="tx1"/>
                </a:solidFill>
              </a:rPr>
              <a:t> 내용 불러오기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설명선 2[L] 25"/>
          <p:cNvSpPr/>
          <p:nvPr/>
        </p:nvSpPr>
        <p:spPr>
          <a:xfrm>
            <a:off x="-1633928" y="2719703"/>
            <a:ext cx="2710894" cy="1144425"/>
          </a:xfrm>
          <a:prstGeom prst="borderCallout2">
            <a:avLst>
              <a:gd name="adj1" fmla="val -29514"/>
              <a:gd name="adj2" fmla="val 139064"/>
              <a:gd name="adj3" fmla="val -20567"/>
              <a:gd name="adj4" fmla="val 119190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uiString</a:t>
            </a:r>
            <a:r>
              <a:rPr kumimoji="1" lang="ko-KR" altLang="en-US" dirty="0" smtClean="0">
                <a:solidFill>
                  <a:schemeClr val="tx1"/>
                </a:solidFill>
              </a:rPr>
              <a:t> 기입 후 출력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설명선 2[L] 26"/>
          <p:cNvSpPr/>
          <p:nvPr/>
        </p:nvSpPr>
        <p:spPr>
          <a:xfrm>
            <a:off x="4433213" y="1201216"/>
            <a:ext cx="4736914" cy="1144425"/>
          </a:xfrm>
          <a:prstGeom prst="borderCallout2">
            <a:avLst>
              <a:gd name="adj1" fmla="val 88978"/>
              <a:gd name="adj2" fmla="val -11884"/>
              <a:gd name="adj3" fmla="val 70098"/>
              <a:gd name="adj4" fmla="val -9098"/>
              <a:gd name="adj5" fmla="val 34942"/>
              <a:gd name="adj6" fmla="val 78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 테이블의 </a:t>
            </a:r>
            <a:r>
              <a:rPr kumimoji="1" lang="en-US" altLang="ko-KR" dirty="0" smtClean="0">
                <a:solidFill>
                  <a:schemeClr val="tx1"/>
                </a:solidFill>
              </a:rPr>
              <a:t>reward1, 2, 3, 4, 5 </a:t>
            </a:r>
            <a:r>
              <a:rPr kumimoji="1" lang="ko-KR" altLang="en-US" dirty="0" smtClean="0">
                <a:solidFill>
                  <a:schemeClr val="tx1"/>
                </a:solidFill>
              </a:rPr>
              <a:t>중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골드로 설정된 것이 있을 경우 값을 불러옴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설명선 2[L] 27"/>
          <p:cNvSpPr/>
          <p:nvPr/>
        </p:nvSpPr>
        <p:spPr>
          <a:xfrm>
            <a:off x="4433213" y="2502563"/>
            <a:ext cx="4736914" cy="794904"/>
          </a:xfrm>
          <a:prstGeom prst="borderCallout2">
            <a:avLst>
              <a:gd name="adj1" fmla="val 61987"/>
              <a:gd name="adj2" fmla="val -33087"/>
              <a:gd name="adj3" fmla="val 54518"/>
              <a:gd name="adj4" fmla="val -21123"/>
              <a:gd name="adj5" fmla="val 29610"/>
              <a:gd name="adj6" fmla="val -3333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 테이블의 </a:t>
            </a:r>
            <a:r>
              <a:rPr kumimoji="1" lang="en-US" altLang="ko-KR" dirty="0" smtClean="0">
                <a:solidFill>
                  <a:schemeClr val="tx1"/>
                </a:solidFill>
              </a:rPr>
              <a:t>reward1, 2, 3, 4, 5 </a:t>
            </a:r>
            <a:r>
              <a:rPr kumimoji="1" lang="ko-KR" altLang="en-US" dirty="0" smtClean="0">
                <a:solidFill>
                  <a:schemeClr val="tx1"/>
                </a:solidFill>
              </a:rPr>
              <a:t>중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골드를 제외한 아이템들을 띄워줌</a:t>
            </a:r>
            <a:endParaRPr kumimoji="1"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29" name="설명선 2[L] 28"/>
          <p:cNvSpPr/>
          <p:nvPr/>
        </p:nvSpPr>
        <p:spPr>
          <a:xfrm>
            <a:off x="-1633928" y="5713575"/>
            <a:ext cx="2710894" cy="1144425"/>
          </a:xfrm>
          <a:prstGeom prst="borderCallout2">
            <a:avLst>
              <a:gd name="adj1" fmla="val -64838"/>
              <a:gd name="adj2" fmla="val 160870"/>
              <a:gd name="adj3" fmla="val -50114"/>
              <a:gd name="adj4" fmla="val 121992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npcScript</a:t>
            </a:r>
            <a:r>
              <a:rPr kumimoji="1" lang="ko-KR" altLang="en-US" dirty="0" smtClean="0">
                <a:solidFill>
                  <a:schemeClr val="tx1"/>
                </a:solidFill>
              </a:rPr>
              <a:t>의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firstName</a:t>
            </a:r>
            <a:r>
              <a:rPr kumimoji="1" lang="en-US" altLang="ko-KR" dirty="0" smtClean="0">
                <a:solidFill>
                  <a:schemeClr val="tx1"/>
                </a:solidFill>
              </a:rPr>
              <a:t>,</a:t>
            </a: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secondName</a:t>
            </a:r>
            <a:r>
              <a:rPr kumimoji="1" lang="ko-KR" altLang="en-US" dirty="0" smtClean="0">
                <a:solidFill>
                  <a:schemeClr val="tx1"/>
                </a:solidFill>
              </a:rPr>
              <a:t> 출력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설명선 2[L] 29"/>
          <p:cNvSpPr/>
          <p:nvPr/>
        </p:nvSpPr>
        <p:spPr>
          <a:xfrm>
            <a:off x="7041417" y="3660488"/>
            <a:ext cx="2710894" cy="1521520"/>
          </a:xfrm>
          <a:prstGeom prst="borderCallout2">
            <a:avLst>
              <a:gd name="adj1" fmla="val 115024"/>
              <a:gd name="adj2" fmla="val -53365"/>
              <a:gd name="adj3" fmla="val 86070"/>
              <a:gd name="adj4" fmla="val -25685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 테이블의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questStart</a:t>
            </a:r>
            <a:r>
              <a:rPr kumimoji="1" lang="ko-KR" altLang="en-US" dirty="0" smtClean="0">
                <a:solidFill>
                  <a:schemeClr val="tx1"/>
                </a:solidFill>
              </a:rPr>
              <a:t>의 번호로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내용 호출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설명선 2[L] 30"/>
          <p:cNvSpPr/>
          <p:nvPr/>
        </p:nvSpPr>
        <p:spPr>
          <a:xfrm>
            <a:off x="1237036" y="-2070004"/>
            <a:ext cx="3867462" cy="1568793"/>
          </a:xfrm>
          <a:prstGeom prst="borderCallout2">
            <a:avLst>
              <a:gd name="adj1" fmla="val 229223"/>
              <a:gd name="adj2" fmla="val 48777"/>
              <a:gd name="adj3" fmla="val 150511"/>
              <a:gd name="adj4" fmla="val 63808"/>
              <a:gd name="adj5" fmla="val 110236"/>
              <a:gd name="adj6" fmla="val 5705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10pt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bold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내용은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 테이블의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questDeepHistory</a:t>
            </a:r>
            <a:r>
              <a:rPr kumimoji="1" lang="ko-KR" altLang="en-US" dirty="0" smtClean="0">
                <a:solidFill>
                  <a:schemeClr val="tx1"/>
                </a:solidFill>
              </a:rPr>
              <a:t>를 읽어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questScript</a:t>
            </a:r>
            <a:r>
              <a:rPr kumimoji="1" lang="ko-KR" altLang="en-US" dirty="0" smtClean="0">
                <a:solidFill>
                  <a:schemeClr val="tx1"/>
                </a:solidFill>
              </a:rPr>
              <a:t>의 내용 호출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설명선 2[L] 31"/>
          <p:cNvSpPr/>
          <p:nvPr/>
        </p:nvSpPr>
        <p:spPr>
          <a:xfrm>
            <a:off x="-3457383" y="4028485"/>
            <a:ext cx="4534349" cy="1514321"/>
          </a:xfrm>
          <a:prstGeom prst="borderCallout2">
            <a:avLst>
              <a:gd name="adj1" fmla="val -29514"/>
              <a:gd name="adj2" fmla="val 139064"/>
              <a:gd name="adj3" fmla="val -20567"/>
              <a:gd name="adj4" fmla="val 119190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uiString</a:t>
            </a:r>
            <a:r>
              <a:rPr kumimoji="1" lang="ko-KR" altLang="en-US" dirty="0" smtClean="0">
                <a:solidFill>
                  <a:schemeClr val="tx1"/>
                </a:solidFill>
              </a:rPr>
              <a:t> 기입 후 출력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거절 또는 수락를 사용하거나</a:t>
            </a:r>
            <a:r>
              <a:rPr kumimoji="1" lang="en-US" altLang="ko-KR" dirty="0" smtClean="0">
                <a:solidFill>
                  <a:schemeClr val="tx1"/>
                </a:solidFill>
              </a:rPr>
              <a:t>,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각각 </a:t>
            </a:r>
            <a:r>
              <a:rPr kumimoji="1" lang="en-US" altLang="ko-KR" dirty="0" smtClean="0">
                <a:solidFill>
                  <a:schemeClr val="tx1"/>
                </a:solidFill>
              </a:rPr>
              <a:t>N, Y</a:t>
            </a:r>
            <a:r>
              <a:rPr kumimoji="1" lang="ko-KR" altLang="en-US" dirty="0" smtClean="0">
                <a:solidFill>
                  <a:schemeClr val="tx1"/>
                </a:solidFill>
              </a:rPr>
              <a:t>를 입력하면 해당 기능 발동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8011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44183" y="573540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r>
              <a:rPr kumimoji="1" lang="ko-KR" altLang="en-US" dirty="0" smtClean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8283681" y="1230249"/>
            <a:ext cx="886446" cy="68099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dirty="0" smtClean="0"/>
              <a:t>NEXT</a:t>
            </a:r>
            <a:endParaRPr kumimoji="1" lang="ko-KR" altLang="en-US" sz="1400" dirty="0"/>
          </a:p>
        </p:txBody>
      </p:sp>
      <p:sp>
        <p:nvSpPr>
          <p:cNvPr id="32" name="직사각형 31"/>
          <p:cNvSpPr/>
          <p:nvPr/>
        </p:nvSpPr>
        <p:spPr>
          <a:xfrm>
            <a:off x="844183" y="2091299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r>
              <a:rPr kumimoji="1" lang="ko-KR" altLang="en-US" dirty="0" smtClean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44183" y="3609058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r>
              <a:rPr kumimoji="1" lang="ko-KR" altLang="en-US" dirty="0" smtClean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오른쪽 화살표[R] 33"/>
          <p:cNvSpPr/>
          <p:nvPr/>
        </p:nvSpPr>
        <p:spPr>
          <a:xfrm>
            <a:off x="8283681" y="2748008"/>
            <a:ext cx="886446" cy="68099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dirty="0" smtClean="0"/>
              <a:t>NEXT</a:t>
            </a:r>
            <a:endParaRPr kumimoji="1" lang="ko-KR" altLang="en-US" sz="1400" dirty="0"/>
          </a:p>
        </p:txBody>
      </p:sp>
      <p:sp>
        <p:nvSpPr>
          <p:cNvPr id="3" name="왼쪽 화살표[L] 2"/>
          <p:cNvSpPr/>
          <p:nvPr/>
        </p:nvSpPr>
        <p:spPr>
          <a:xfrm>
            <a:off x="7227418" y="2775067"/>
            <a:ext cx="894522" cy="626874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/>
              <a:t>back</a:t>
            </a:r>
            <a:endParaRPr kumimoji="1" lang="ko-KR" altLang="en-US" sz="1600" dirty="0"/>
          </a:p>
        </p:txBody>
      </p:sp>
      <p:sp>
        <p:nvSpPr>
          <p:cNvPr id="35" name="왼쪽 화살표[L] 34"/>
          <p:cNvSpPr/>
          <p:nvPr/>
        </p:nvSpPr>
        <p:spPr>
          <a:xfrm>
            <a:off x="8275605" y="4319885"/>
            <a:ext cx="894522" cy="626874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/>
              <a:t>back</a:t>
            </a:r>
            <a:endParaRPr kumimoji="1" lang="ko-KR" altLang="en-US" sz="1600" dirty="0"/>
          </a:p>
        </p:txBody>
      </p:sp>
      <p:sp>
        <p:nvSpPr>
          <p:cNvPr id="30" name="설명선 2[L] 29"/>
          <p:cNvSpPr/>
          <p:nvPr/>
        </p:nvSpPr>
        <p:spPr>
          <a:xfrm>
            <a:off x="10639335" y="3429000"/>
            <a:ext cx="3593499" cy="1204322"/>
          </a:xfrm>
          <a:prstGeom prst="borderCallout2">
            <a:avLst>
              <a:gd name="adj1" fmla="val 115024"/>
              <a:gd name="adj2" fmla="val -53365"/>
              <a:gd name="adj3" fmla="val 86070"/>
              <a:gd name="adj4" fmla="val -25685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해당 스크립트가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questEnd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설정된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마지막 스크립트일 경우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설명선 2[L] 35"/>
          <p:cNvSpPr/>
          <p:nvPr/>
        </p:nvSpPr>
        <p:spPr>
          <a:xfrm>
            <a:off x="10639335" y="366423"/>
            <a:ext cx="4010943" cy="1204322"/>
          </a:xfrm>
          <a:prstGeom prst="borderCallout2">
            <a:avLst>
              <a:gd name="adj1" fmla="val 115024"/>
              <a:gd name="adj2" fmla="val -53365"/>
              <a:gd name="adj3" fmla="val 86070"/>
              <a:gd name="adj4" fmla="val -25685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해당 스크립트가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questStart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설정된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첫 스크립트일 경우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설명선 2[L] 36"/>
          <p:cNvSpPr/>
          <p:nvPr/>
        </p:nvSpPr>
        <p:spPr>
          <a:xfrm>
            <a:off x="10038523" y="1911241"/>
            <a:ext cx="5029200" cy="1204322"/>
          </a:xfrm>
          <a:prstGeom prst="borderCallout2">
            <a:avLst>
              <a:gd name="adj1" fmla="val 80362"/>
              <a:gd name="adj2" fmla="val -17792"/>
              <a:gd name="adj3" fmla="val 48107"/>
              <a:gd name="adj4" fmla="val -11851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해당 스크립트가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questStart</a:t>
            </a:r>
            <a:r>
              <a:rPr kumimoji="1" lang="ko-KR" altLang="en-US" dirty="0" smtClean="0">
                <a:solidFill>
                  <a:schemeClr val="tx1"/>
                </a:solidFill>
              </a:rPr>
              <a:t>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questEnd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설정된 스크립트가 아닐 경우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401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286610"/>
            <a:ext cx="11150600" cy="617769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676737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10746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699915"/>
            <a:ext cx="2328729" cy="37117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687833"/>
            <a:ext cx="3060187" cy="44088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74400"/>
            <a:ext cx="8325944" cy="1361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r>
              <a:rPr kumimoji="1" lang="ko-KR" altLang="en-US" dirty="0" smtClean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29478"/>
            <a:ext cx="2515405" cy="6249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r>
              <a:rPr kumimoji="1" lang="ko-KR" altLang="en-US" dirty="0" smtClean="0">
                <a:solidFill>
                  <a:schemeClr val="tx1"/>
                </a:solidFill>
              </a:rPr>
              <a:t> 이름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44767" y="831149"/>
            <a:ext cx="2125463" cy="25199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 smtClean="0">
                <a:solidFill>
                  <a:schemeClr val="tx1"/>
                </a:solidFill>
              </a:rPr>
              <a:t>서글피 우는 꽃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r>
              <a:rPr kumimoji="1" lang="ko-KR" altLang="en-US" sz="1400" dirty="0" smtClean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조건</a:t>
            </a:r>
            <a:endParaRPr kumimoji="1" lang="en-US" altLang="ko-KR" sz="1100" dirty="0" smtClean="0">
              <a:solidFill>
                <a:schemeClr val="tx1"/>
              </a:solidFill>
            </a:endParaRPr>
          </a:p>
          <a:p>
            <a:r>
              <a:rPr kumimoji="1" lang="ko-KR" altLang="en-US" sz="1100" dirty="0" smtClean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 smtClean="0">
                <a:solidFill>
                  <a:schemeClr val="tx1"/>
                </a:solidFill>
              </a:rPr>
              <a:t>6</a:t>
            </a:r>
            <a:r>
              <a:rPr kumimoji="1" lang="ko-KR" altLang="en-US" sz="1100" dirty="0" smtClean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 smtClean="0">
              <a:solidFill>
                <a:schemeClr val="tx1"/>
              </a:solidFill>
            </a:endParaRPr>
          </a:p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 smtClean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 smtClean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 smtClean="0">
                <a:solidFill>
                  <a:schemeClr val="tx1"/>
                </a:solidFill>
              </a:rPr>
              <a:t>골드</a:t>
            </a:r>
            <a:endParaRPr kumimoji="1"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02703"/>
            <a:ext cx="2125463" cy="8945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2696"/>
            <a:ext cx="1961342" cy="3774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나가기</a:t>
            </a:r>
            <a:r>
              <a:rPr kumimoji="1" lang="en-US" altLang="ko-KR" dirty="0" smtClean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20004" y="3493962"/>
            <a:ext cx="910579" cy="2981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 smtClean="0">
                <a:solidFill>
                  <a:schemeClr val="tx1"/>
                </a:solidFill>
              </a:rPr>
              <a:t>포기</a:t>
            </a:r>
            <a:r>
              <a:rPr kumimoji="1" lang="en-US" altLang="ko-KR" sz="1200" dirty="0" smtClean="0">
                <a:solidFill>
                  <a:schemeClr val="tx1"/>
                </a:solidFill>
              </a:rPr>
              <a:t>(N)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170767" y="3493962"/>
            <a:ext cx="910579" cy="298179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 smtClean="0">
                <a:solidFill>
                  <a:schemeClr val="tx1"/>
                </a:solidFill>
              </a:rPr>
              <a:t>수락</a:t>
            </a:r>
            <a:r>
              <a:rPr kumimoji="1" lang="en-US" altLang="ko-KR" sz="1200" dirty="0" smtClean="0">
                <a:solidFill>
                  <a:schemeClr val="tx1"/>
                </a:solidFill>
              </a:rPr>
              <a:t>(Y)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55203"/>
            <a:ext cx="886446" cy="6930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NEXT</a:t>
            </a:r>
            <a:endParaRPr kumimoji="1" lang="ko-KR" altLang="en-US" sz="1400" dirty="0"/>
          </a:p>
        </p:txBody>
      </p:sp>
      <p:sp>
        <p:nvSpPr>
          <p:cNvPr id="33" name="설명선 2[L] 32"/>
          <p:cNvSpPr/>
          <p:nvPr/>
        </p:nvSpPr>
        <p:spPr>
          <a:xfrm>
            <a:off x="-1769346" y="2637693"/>
            <a:ext cx="2710894" cy="1144425"/>
          </a:xfrm>
          <a:prstGeom prst="borderCallout2">
            <a:avLst>
              <a:gd name="adj1" fmla="val 89702"/>
              <a:gd name="adj2" fmla="val 141206"/>
              <a:gd name="adj3" fmla="val 68211"/>
              <a:gd name="adj4" fmla="val 122938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uiString</a:t>
            </a:r>
            <a:r>
              <a:rPr kumimoji="1" lang="ko-KR" altLang="en-US" dirty="0" smtClean="0">
                <a:solidFill>
                  <a:schemeClr val="tx1"/>
                </a:solidFill>
              </a:rPr>
              <a:t> 기입 후 출력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설명선 2[L] 33"/>
          <p:cNvSpPr/>
          <p:nvPr/>
        </p:nvSpPr>
        <p:spPr>
          <a:xfrm>
            <a:off x="5013716" y="1507775"/>
            <a:ext cx="2710894" cy="1144425"/>
          </a:xfrm>
          <a:prstGeom prst="borderCallout2">
            <a:avLst>
              <a:gd name="adj1" fmla="val 184821"/>
              <a:gd name="adj2" fmla="val -40297"/>
              <a:gd name="adj3" fmla="val 122746"/>
              <a:gd name="adj4" fmla="val -38219"/>
              <a:gd name="adj5" fmla="val 70773"/>
              <a:gd name="adj6" fmla="val -1728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어두운 계열로 이미지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변경 후 선택 불가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268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286610"/>
            <a:ext cx="11150600" cy="617769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676737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10746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699915"/>
            <a:ext cx="2328729" cy="37117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687833"/>
            <a:ext cx="3060187" cy="44088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74400"/>
            <a:ext cx="8325944" cy="1361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r>
              <a:rPr kumimoji="1" lang="ko-KR" altLang="en-US" dirty="0" smtClean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29478"/>
            <a:ext cx="2515405" cy="6249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r>
              <a:rPr kumimoji="1" lang="ko-KR" altLang="en-US" dirty="0" smtClean="0">
                <a:solidFill>
                  <a:schemeClr val="tx1"/>
                </a:solidFill>
              </a:rPr>
              <a:t> 이름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44767" y="831149"/>
            <a:ext cx="2125463" cy="25199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 smtClean="0">
                <a:solidFill>
                  <a:schemeClr val="tx1"/>
                </a:solidFill>
              </a:rPr>
              <a:t>서글피 우는 꽃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r>
              <a:rPr kumimoji="1" lang="ko-KR" altLang="en-US" sz="1400" dirty="0" smtClean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조건</a:t>
            </a:r>
            <a:endParaRPr kumimoji="1" lang="en-US" altLang="ko-KR" sz="1100" dirty="0" smtClean="0">
              <a:solidFill>
                <a:schemeClr val="tx1"/>
              </a:solidFill>
            </a:endParaRPr>
          </a:p>
          <a:p>
            <a:r>
              <a:rPr kumimoji="1" lang="ko-KR" altLang="en-US" sz="1100" dirty="0" smtClean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 smtClean="0">
                <a:solidFill>
                  <a:schemeClr val="tx1"/>
                </a:solidFill>
              </a:rPr>
              <a:t>6</a:t>
            </a:r>
            <a:r>
              <a:rPr kumimoji="1" lang="ko-KR" altLang="en-US" sz="1100" dirty="0" smtClean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 smtClean="0">
              <a:solidFill>
                <a:schemeClr val="tx1"/>
              </a:solidFill>
            </a:endParaRPr>
          </a:p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 smtClean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 smtClean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 smtClean="0">
                <a:solidFill>
                  <a:schemeClr val="tx1"/>
                </a:solidFill>
              </a:rPr>
              <a:t>골드</a:t>
            </a:r>
            <a:endParaRPr kumimoji="1"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02703"/>
            <a:ext cx="2125463" cy="8945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2696"/>
            <a:ext cx="1961342" cy="3774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나가기</a:t>
            </a:r>
            <a:r>
              <a:rPr kumimoji="1" lang="en-US" altLang="ko-KR" dirty="0" smtClean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120005" y="3478696"/>
            <a:ext cx="1961342" cy="3134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smtClean="0">
                <a:solidFill>
                  <a:schemeClr val="tx1"/>
                </a:solidFill>
              </a:rPr>
              <a:t>완료</a:t>
            </a:r>
            <a:r>
              <a:rPr kumimoji="1" lang="en-US" altLang="ko-KR" sz="1400" dirty="0" smtClean="0">
                <a:solidFill>
                  <a:schemeClr val="tx1"/>
                </a:solidFill>
              </a:rPr>
              <a:t>(Y)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55203"/>
            <a:ext cx="886446" cy="6930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NEXT</a:t>
            </a:r>
            <a:endParaRPr kumimoji="1" lang="ko-KR" altLang="en-US" sz="1400" dirty="0"/>
          </a:p>
        </p:txBody>
      </p:sp>
      <p:sp>
        <p:nvSpPr>
          <p:cNvPr id="34" name="설명선 2[L] 33"/>
          <p:cNvSpPr/>
          <p:nvPr/>
        </p:nvSpPr>
        <p:spPr>
          <a:xfrm>
            <a:off x="5013716" y="1507775"/>
            <a:ext cx="2710894" cy="1144425"/>
          </a:xfrm>
          <a:prstGeom prst="borderCallout2">
            <a:avLst>
              <a:gd name="adj1" fmla="val 184821"/>
              <a:gd name="adj2" fmla="val -40297"/>
              <a:gd name="adj3" fmla="val 122746"/>
              <a:gd name="adj4" fmla="val -38219"/>
              <a:gd name="adj5" fmla="val 70773"/>
              <a:gd name="adj6" fmla="val -1728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 테이블의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err="1" smtClean="0">
                <a:solidFill>
                  <a:schemeClr val="tx1"/>
                </a:solidFill>
              </a:rPr>
              <a:t>Questsuc</a:t>
            </a:r>
            <a:r>
              <a:rPr lang="ko-KR" altLang="en-US" dirty="0" smtClean="0">
                <a:solidFill>
                  <a:schemeClr val="tx1"/>
                </a:solidFill>
              </a:rPr>
              <a:t>값 사용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9978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63048" y="1051716"/>
            <a:ext cx="4265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 smtClean="0">
                <a:solidFill>
                  <a:srgbClr val="FF0000"/>
                </a:solidFill>
              </a:rPr>
              <a:t>너무 많은 퀘스트를 보유하고 있습니다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.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설명선 2[L] 6"/>
          <p:cNvSpPr/>
          <p:nvPr/>
        </p:nvSpPr>
        <p:spPr>
          <a:xfrm>
            <a:off x="8685830" y="2856787"/>
            <a:ext cx="2710894" cy="1144425"/>
          </a:xfrm>
          <a:prstGeom prst="borderCallout2">
            <a:avLst>
              <a:gd name="adj1" fmla="val -108147"/>
              <a:gd name="adj2" fmla="val -72957"/>
              <a:gd name="adj3" fmla="val -63688"/>
              <a:gd name="adj4" fmla="val -31794"/>
              <a:gd name="adj5" fmla="val 70773"/>
              <a:gd name="adj6" fmla="val -1728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15pt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</a:t>
            </a:r>
            <a:r>
              <a:rPr kumimoji="1" lang="en-US" altLang="ko-KR" dirty="0" smtClean="0">
                <a:solidFill>
                  <a:schemeClr val="tx1"/>
                </a:solidFill>
              </a:rPr>
              <a:t>255</a:t>
            </a:r>
            <a:r>
              <a:rPr kumimoji="1" lang="mr-IN" altLang="ko-KR" dirty="0" smtClean="0">
                <a:solidFill>
                  <a:schemeClr val="tx1"/>
                </a:solidFill>
              </a:rPr>
              <a:t>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uiString</a:t>
            </a:r>
            <a:r>
              <a:rPr kumimoji="1" lang="ko-KR" altLang="en-US" dirty="0" smtClean="0">
                <a:solidFill>
                  <a:schemeClr val="tx1"/>
                </a:solidFill>
              </a:rPr>
              <a:t> 내용 호출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4470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16420" y="1051716"/>
            <a:ext cx="5359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smtClean="0">
                <a:solidFill>
                  <a:srgbClr val="FF0000"/>
                </a:solidFill>
              </a:rPr>
              <a:t>움직이지 않는 상태에서만 상호작용이 가능합니다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7857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85709" y="105171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 smtClean="0">
                <a:solidFill>
                  <a:srgbClr val="FF0000"/>
                </a:solidFill>
              </a:rPr>
              <a:t>기력이 부족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2035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처리 9"/>
          <p:cNvSpPr/>
          <p:nvPr/>
        </p:nvSpPr>
        <p:spPr>
          <a:xfrm>
            <a:off x="6152826" y="829780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Layer 1: </a:t>
            </a:r>
            <a:r>
              <a:rPr kumimoji="1" lang="ko-KR" altLang="en-US" dirty="0" smtClean="0">
                <a:solidFill>
                  <a:schemeClr val="tx1"/>
                </a:solidFill>
              </a:rPr>
              <a:t>뒷배경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천체의 표현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처리 3"/>
          <p:cNvSpPr/>
          <p:nvPr/>
        </p:nvSpPr>
        <p:spPr>
          <a:xfrm>
            <a:off x="5300419" y="1286360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</a:t>
            </a:r>
            <a:r>
              <a:rPr kumimoji="1" lang="en-US" altLang="ko-KR" dirty="0" smtClean="0">
                <a:solidFill>
                  <a:schemeClr val="tx1"/>
                </a:solidFill>
              </a:rPr>
              <a:t>2 : </a:t>
            </a:r>
            <a:r>
              <a:rPr kumimoji="1" lang="ko-KR" altLang="en-US" dirty="0" smtClean="0">
                <a:solidFill>
                  <a:schemeClr val="tx1"/>
                </a:solidFill>
              </a:rPr>
              <a:t>지형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처리 5"/>
          <p:cNvSpPr/>
          <p:nvPr/>
        </p:nvSpPr>
        <p:spPr>
          <a:xfrm>
            <a:off x="4262033" y="1751310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sz="1600" dirty="0">
                <a:solidFill>
                  <a:schemeClr val="tx1"/>
                </a:solidFill>
              </a:rPr>
              <a:t>Layer </a:t>
            </a:r>
            <a:r>
              <a:rPr kumimoji="1" lang="en-US" altLang="ko-KR" sz="1600" dirty="0" smtClean="0">
                <a:solidFill>
                  <a:schemeClr val="tx1"/>
                </a:solidFill>
              </a:rPr>
              <a:t>3 :  </a:t>
            </a:r>
            <a:r>
              <a:rPr kumimoji="1" lang="ko-KR" altLang="en-US" sz="1600" dirty="0" smtClean="0">
                <a:solidFill>
                  <a:schemeClr val="tx1"/>
                </a:solidFill>
              </a:rPr>
              <a:t>플레이어</a:t>
            </a:r>
            <a:r>
              <a:rPr kumimoji="1" lang="en-US" altLang="ko-KR" sz="1600" dirty="0" smtClean="0">
                <a:solidFill>
                  <a:schemeClr val="tx1"/>
                </a:solidFill>
              </a:rPr>
              <a:t>,</a:t>
            </a:r>
            <a:r>
              <a:rPr kumimoji="1" lang="ko-KR" altLang="en-US" sz="1600" dirty="0" smtClean="0">
                <a:solidFill>
                  <a:schemeClr val="tx1"/>
                </a:solidFill>
              </a:rPr>
              <a:t> 몬스터 등의 오브젝트</a:t>
            </a:r>
            <a:endParaRPr kumimoji="1"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처리 6"/>
          <p:cNvSpPr/>
          <p:nvPr/>
        </p:nvSpPr>
        <p:spPr>
          <a:xfrm>
            <a:off x="3161653" y="2216259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</a:t>
            </a:r>
            <a:r>
              <a:rPr kumimoji="1" lang="en-US" altLang="ko-KR" dirty="0" smtClean="0">
                <a:solidFill>
                  <a:schemeClr val="tx1"/>
                </a:solidFill>
              </a:rPr>
              <a:t>4 : HP</a:t>
            </a:r>
            <a:r>
              <a:rPr kumimoji="1" lang="ko-KR" altLang="en-US" dirty="0" smtClean="0">
                <a:solidFill>
                  <a:schemeClr val="tx1"/>
                </a:solidFill>
              </a:rPr>
              <a:t>바</a:t>
            </a:r>
            <a:r>
              <a:rPr kumimoji="1" lang="en-US" altLang="ko-KR" dirty="0" smtClean="0">
                <a:solidFill>
                  <a:schemeClr val="tx1"/>
                </a:solidFill>
              </a:rPr>
              <a:t>, </a:t>
            </a:r>
            <a:r>
              <a:rPr kumimoji="1" lang="ko-KR" altLang="en-US" dirty="0" smtClean="0">
                <a:solidFill>
                  <a:schemeClr val="tx1"/>
                </a:solidFill>
              </a:rPr>
              <a:t>이름 등의 인게임 </a:t>
            </a:r>
            <a:r>
              <a:rPr kumimoji="1" lang="en-US" altLang="ko-KR" dirty="0" smtClean="0">
                <a:solidFill>
                  <a:schemeClr val="tx1"/>
                </a:solidFill>
              </a:rPr>
              <a:t>UI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처리 7"/>
          <p:cNvSpPr/>
          <p:nvPr/>
        </p:nvSpPr>
        <p:spPr>
          <a:xfrm>
            <a:off x="2231755" y="2672839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</a:t>
            </a:r>
            <a:r>
              <a:rPr kumimoji="1" lang="en-US" altLang="ko-KR" dirty="0" smtClean="0">
                <a:solidFill>
                  <a:schemeClr val="tx1"/>
                </a:solidFill>
              </a:rPr>
              <a:t>5 : </a:t>
            </a:r>
            <a:r>
              <a:rPr kumimoji="1" lang="ko-KR" altLang="en-US" dirty="0" smtClean="0">
                <a:solidFill>
                  <a:schemeClr val="tx1"/>
                </a:solidFill>
              </a:rPr>
              <a:t>플레이어 </a:t>
            </a:r>
            <a:r>
              <a:rPr kumimoji="1" lang="en-US" altLang="ko-KR" dirty="0" smtClean="0">
                <a:solidFill>
                  <a:schemeClr val="tx1"/>
                </a:solidFill>
              </a:rPr>
              <a:t>UI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7931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0500" y="673100"/>
            <a:ext cx="9258300" cy="5499100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6" name="오른쪽 화살표[R] 5"/>
          <p:cNvSpPr/>
          <p:nvPr/>
        </p:nvSpPr>
        <p:spPr>
          <a:xfrm rot="16406460">
            <a:off x="7733657" y="2291607"/>
            <a:ext cx="1410346" cy="8059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70959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/>
          <p:cNvSpPr/>
          <p:nvPr/>
        </p:nvSpPr>
        <p:spPr>
          <a:xfrm>
            <a:off x="4136697" y="1296525"/>
            <a:ext cx="4745180" cy="4745180"/>
          </a:xfrm>
          <a:prstGeom prst="ellipse">
            <a:avLst/>
          </a:prstGeom>
          <a:solidFill>
            <a:schemeClr val="accent2">
              <a:lumMod val="40000"/>
              <a:lumOff val="6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620066" y="479685"/>
            <a:ext cx="7258452" cy="3247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100830" y="2567016"/>
            <a:ext cx="1733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 smtClean="0"/>
              <a:t>layer1</a:t>
            </a:r>
          </a:p>
          <a:p>
            <a:pPr algn="ctr"/>
            <a:r>
              <a:rPr kumimoji="1" lang="ko-KR" altLang="en-US" dirty="0" smtClean="0"/>
              <a:t>땅의 표현</a:t>
            </a:r>
            <a:endParaRPr kumimoji="1" lang="ko-KR" altLang="en-US" dirty="0"/>
          </a:p>
        </p:txBody>
      </p:sp>
      <p:sp>
        <p:nvSpPr>
          <p:cNvPr id="13" name="오른쪽 화살표[R] 12"/>
          <p:cNvSpPr/>
          <p:nvPr/>
        </p:nvSpPr>
        <p:spPr>
          <a:xfrm rot="7142340">
            <a:off x="8929741" y="3288514"/>
            <a:ext cx="703569" cy="3484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620066" y="280519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플레이어의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최대 시야</a:t>
            </a:r>
            <a:endParaRPr kumimoji="1" lang="ko-KR" altLang="en-US" dirty="0"/>
          </a:p>
        </p:txBody>
      </p:sp>
      <p:sp>
        <p:nvSpPr>
          <p:cNvPr id="11" name="오른쪽 화살표[R] 10"/>
          <p:cNvSpPr/>
          <p:nvPr/>
        </p:nvSpPr>
        <p:spPr>
          <a:xfrm rot="1382658">
            <a:off x="3999031" y="3320618"/>
            <a:ext cx="703569" cy="3484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448013" y="1607841"/>
            <a:ext cx="4122549" cy="4122549"/>
          </a:xfrm>
          <a:prstGeom prst="ellipse">
            <a:avLst/>
          </a:prstGeom>
          <a:solidFill>
            <a:srgbClr val="00B0F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448013" y="3153690"/>
            <a:ext cx="4122549" cy="1030852"/>
          </a:xfrm>
          <a:prstGeom prst="ellipse">
            <a:avLst/>
          </a:prstGeom>
          <a:solidFill>
            <a:schemeClr val="accent4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0756" y="2580608"/>
            <a:ext cx="1050010" cy="114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79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모서리가 둥근 직사각형 80"/>
          <p:cNvSpPr/>
          <p:nvPr/>
        </p:nvSpPr>
        <p:spPr>
          <a:xfrm>
            <a:off x="8009792" y="-793572"/>
            <a:ext cx="3194369" cy="3755538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11591192" y="-793572"/>
            <a:ext cx="3194369" cy="3755538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317798" y="-793572"/>
            <a:ext cx="2639975" cy="10337083"/>
          </a:xfrm>
          <a:prstGeom prst="roundRect">
            <a:avLst/>
          </a:prstGeom>
          <a:solidFill>
            <a:srgbClr val="7030A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4212843" y="-4472242"/>
            <a:ext cx="3524828" cy="2481943"/>
          </a:xfrm>
          <a:prstGeom prst="roundRect">
            <a:avLst/>
          </a:prstGeom>
          <a:solidFill>
            <a:srgbClr val="FF48FA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871724" y="-2953497"/>
            <a:ext cx="2106667" cy="685800"/>
          </a:xfrm>
          <a:prstGeom prst="round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룬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83942" y="-3867941"/>
            <a:ext cx="2106667" cy="685800"/>
          </a:xfrm>
          <a:prstGeom prst="round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발열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51021" y="1742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ysClr val="windowText" lastClr="000000"/>
                </a:solidFill>
              </a:rPr>
              <a:t>힘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51021" y="296196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ysClr val="windowText" lastClr="000000"/>
                </a:solidFill>
              </a:rPr>
              <a:t>민첩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951021" y="57497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지능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951021" y="8537466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체력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839297" y="-3707200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ysClr val="windowText" lastClr="000000"/>
                </a:solidFill>
              </a:rPr>
              <a:t>직업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8477925" y="-3704413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레벨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56" name="꺾인 연결선[E] 55"/>
          <p:cNvCxnSpPr>
            <a:stCxn id="48" idx="2"/>
          </p:cNvCxnSpPr>
          <p:nvPr/>
        </p:nvCxnSpPr>
        <p:spPr>
          <a:xfrm rot="5400000">
            <a:off x="3865551" y="-6881816"/>
            <a:ext cx="1373290" cy="9657522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[E] 73"/>
          <p:cNvCxnSpPr>
            <a:endCxn id="18" idx="1"/>
          </p:cNvCxnSpPr>
          <p:nvPr/>
        </p:nvCxnSpPr>
        <p:spPr>
          <a:xfrm rot="16200000" flipH="1">
            <a:off x="-4414143" y="3515202"/>
            <a:ext cx="9523838" cy="1206489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[E] 76"/>
          <p:cNvCxnSpPr>
            <a:endCxn id="17" idx="1"/>
          </p:cNvCxnSpPr>
          <p:nvPr/>
        </p:nvCxnSpPr>
        <p:spPr>
          <a:xfrm rot="16200000" flipH="1">
            <a:off x="-2950540" y="2191054"/>
            <a:ext cx="6596630" cy="12064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[E] 81"/>
          <p:cNvCxnSpPr>
            <a:endCxn id="16" idx="1"/>
          </p:cNvCxnSpPr>
          <p:nvPr/>
        </p:nvCxnSpPr>
        <p:spPr>
          <a:xfrm rot="16200000" flipH="1">
            <a:off x="-1626396" y="727448"/>
            <a:ext cx="3948340" cy="1206493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[E] 84"/>
          <p:cNvCxnSpPr>
            <a:endCxn id="15" idx="1"/>
          </p:cNvCxnSpPr>
          <p:nvPr/>
        </p:nvCxnSpPr>
        <p:spPr>
          <a:xfrm rot="16200000" flipH="1">
            <a:off x="-532207" y="-966114"/>
            <a:ext cx="1759665" cy="12067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다이아몬드 127"/>
          <p:cNvSpPr/>
          <p:nvPr/>
        </p:nvSpPr>
        <p:spPr>
          <a:xfrm>
            <a:off x="410449" y="1281941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장비착용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0" name="다이아몬드 169"/>
          <p:cNvSpPr/>
          <p:nvPr/>
        </p:nvSpPr>
        <p:spPr>
          <a:xfrm>
            <a:off x="414739" y="7062523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장비착용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4732186" y="-4802987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전투 속성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64" name="직선 화살표 연결선 63"/>
          <p:cNvCxnSpPr>
            <a:stCxn id="35" idx="3"/>
            <a:endCxn id="61" idx="1"/>
          </p:cNvCxnSpPr>
          <p:nvPr/>
        </p:nvCxnSpPr>
        <p:spPr>
          <a:xfrm flipV="1">
            <a:off x="3645361" y="-3231270"/>
            <a:ext cx="567482" cy="642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61" idx="3"/>
            <a:endCxn id="48" idx="1"/>
          </p:cNvCxnSpPr>
          <p:nvPr/>
        </p:nvCxnSpPr>
        <p:spPr>
          <a:xfrm>
            <a:off x="7737671" y="-3231270"/>
            <a:ext cx="740254" cy="921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755831" y="-1110770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 smtClean="0">
                <a:solidFill>
                  <a:sysClr val="windowText" lastClr="000000"/>
                </a:solidFill>
              </a:rPr>
              <a:t>1</a:t>
            </a:r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차스텟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4428392" y="-793572"/>
            <a:ext cx="3194369" cy="3755538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8359348" y="963140"/>
            <a:ext cx="2495253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치명타 회피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12135041" y="1951457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 smtClean="0">
                <a:solidFill>
                  <a:sysClr val="windowText" lastClr="000000"/>
                </a:solidFill>
              </a:rPr>
              <a:t>HP</a:t>
            </a:r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회복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4783058" y="-35817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ysClr val="windowText" lastClr="000000"/>
                </a:solidFill>
              </a:rPr>
              <a:t>물리 공격력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4783058" y="957820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관통률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8553642" y="-35817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방어도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12135042" y="-55606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효과 저항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12135041" y="987794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 smtClean="0">
                <a:solidFill>
                  <a:sysClr val="windowText" lastClr="000000"/>
                </a:solidFill>
              </a:rPr>
              <a:t>HP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4783058" y="1951457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마력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51233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공격능력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87047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방어능력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122861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생존능력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7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800" y="2514600"/>
            <a:ext cx="1664208" cy="181660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57800" y="2174302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 smtClean="0"/>
              <a:t>firstName</a:t>
            </a:r>
            <a:r>
              <a:rPr kumimoji="1" lang="en-US" altLang="ko-KR" dirty="0" smtClean="0"/>
              <a:t> </a:t>
            </a:r>
            <a:r>
              <a:rPr kumimoji="1" lang="en-US" altLang="ko-KR" dirty="0" err="1" smtClean="0"/>
              <a:t>secondName</a:t>
            </a:r>
            <a:endParaRPr kumimoji="1"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61893" y="1799548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&lt;job&gt;</a:t>
            </a:r>
            <a:endParaRPr kumimoji="1" lang="ko-KR" altLang="en-US" dirty="0"/>
          </a:p>
        </p:txBody>
      </p:sp>
      <p:sp>
        <p:nvSpPr>
          <p:cNvPr id="3" name="오른쪽 화살표[R] 2"/>
          <p:cNvSpPr/>
          <p:nvPr/>
        </p:nvSpPr>
        <p:spPr>
          <a:xfrm rot="8981653">
            <a:off x="7130347" y="1603564"/>
            <a:ext cx="809469" cy="39047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124969" y="1241343"/>
            <a:ext cx="2520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 smtClean="0"/>
              <a:t>npcInfo</a:t>
            </a:r>
            <a:r>
              <a:rPr kumimoji="1" lang="ko-KR" altLang="en-US" dirty="0" smtClean="0"/>
              <a:t>의 테이터 사용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24767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4691921" y="2769434"/>
            <a:ext cx="3582649" cy="24171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800" y="2514600"/>
            <a:ext cx="1664208" cy="1816608"/>
          </a:xfrm>
          <a:prstGeom prst="rect">
            <a:avLst/>
          </a:prstGeom>
        </p:spPr>
      </p:pic>
      <p:sp>
        <p:nvSpPr>
          <p:cNvPr id="6" name="오른쪽 중괄호[R] 5"/>
          <p:cNvSpPr/>
          <p:nvPr/>
        </p:nvSpPr>
        <p:spPr>
          <a:xfrm rot="16200000">
            <a:off x="7195579" y="3383082"/>
            <a:ext cx="584616" cy="1274164"/>
          </a:xfrm>
          <a:prstGeom prst="rightBrace">
            <a:avLst>
              <a:gd name="adj1" fmla="val 39102"/>
              <a:gd name="adj2" fmla="val 582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77079" y="332104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1.5</a:t>
            </a:r>
            <a:r>
              <a:rPr kumimoji="1" lang="en-US" altLang="ko-KR" dirty="0"/>
              <a:t>m</a:t>
            </a:r>
            <a:endParaRPr kumimoji="1"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5817787" y="1724598"/>
            <a:ext cx="1330915" cy="43096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SPACE!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57800" y="2174302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err="1" smtClean="0"/>
              <a:t>firstName</a:t>
            </a:r>
            <a:r>
              <a:rPr kumimoji="1" lang="en-US" altLang="ko-KR" dirty="0" smtClean="0"/>
              <a:t> </a:t>
            </a:r>
            <a:r>
              <a:rPr kumimoji="1" lang="en-US" altLang="ko-KR" dirty="0" err="1" smtClean="0"/>
              <a:t>secondName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69976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1978702" y="2439650"/>
            <a:ext cx="3582649" cy="24171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4581" y="2184816"/>
            <a:ext cx="1664208" cy="1816608"/>
          </a:xfrm>
          <a:prstGeom prst="rect">
            <a:avLst/>
          </a:prstGeom>
        </p:spPr>
      </p:pic>
      <p:sp>
        <p:nvSpPr>
          <p:cNvPr id="6" name="오른쪽 중괄호[R] 5"/>
          <p:cNvSpPr/>
          <p:nvPr/>
        </p:nvSpPr>
        <p:spPr>
          <a:xfrm rot="16200000">
            <a:off x="4482360" y="3053298"/>
            <a:ext cx="584616" cy="1274164"/>
          </a:xfrm>
          <a:prstGeom prst="rightBrace">
            <a:avLst>
              <a:gd name="adj1" fmla="val 39102"/>
              <a:gd name="adj2" fmla="val 582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463860" y="2991265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1.5</a:t>
            </a:r>
            <a:r>
              <a:rPr kumimoji="1" lang="en-US" altLang="ko-KR" dirty="0"/>
              <a:t>m</a:t>
            </a:r>
            <a:endParaRPr kumimoji="1"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2880667" y="3175931"/>
            <a:ext cx="643095" cy="1449543"/>
            <a:chOff x="5922335" y="1541721"/>
            <a:chExt cx="643095" cy="1449543"/>
          </a:xfrm>
        </p:grpSpPr>
        <p:sp>
          <p:nvSpPr>
            <p:cNvPr id="11" name="지연 10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137586" y="2140602"/>
            <a:ext cx="643095" cy="1449543"/>
            <a:chOff x="5922335" y="1541721"/>
            <a:chExt cx="643095" cy="1449543"/>
          </a:xfrm>
        </p:grpSpPr>
        <p:sp>
          <p:nvSpPr>
            <p:cNvPr id="14" name="지연 13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891700" y="3470833"/>
            <a:ext cx="643095" cy="1449543"/>
            <a:chOff x="5922335" y="1541721"/>
            <a:chExt cx="643095" cy="1449543"/>
          </a:xfrm>
        </p:grpSpPr>
        <p:sp>
          <p:nvSpPr>
            <p:cNvPr id="17" name="지연 16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746039" y="3064507"/>
            <a:ext cx="643095" cy="1449543"/>
            <a:chOff x="5922335" y="1541721"/>
            <a:chExt cx="643095" cy="1449543"/>
          </a:xfrm>
        </p:grpSpPr>
        <p:sp>
          <p:nvSpPr>
            <p:cNvPr id="20" name="지연 19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747229" y="4001424"/>
            <a:ext cx="643095" cy="1449543"/>
            <a:chOff x="5922335" y="1541721"/>
            <a:chExt cx="643095" cy="1449543"/>
          </a:xfrm>
        </p:grpSpPr>
        <p:sp>
          <p:nvSpPr>
            <p:cNvPr id="23" name="지연 22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979943" y="3907474"/>
            <a:ext cx="643095" cy="1449543"/>
            <a:chOff x="5922335" y="1541721"/>
            <a:chExt cx="643095" cy="1449543"/>
          </a:xfrm>
        </p:grpSpPr>
        <p:sp>
          <p:nvSpPr>
            <p:cNvPr id="26" name="지연 25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937742" y="3407271"/>
            <a:ext cx="643095" cy="1449543"/>
            <a:chOff x="5922335" y="1541721"/>
            <a:chExt cx="643095" cy="1449543"/>
          </a:xfrm>
        </p:grpSpPr>
        <p:sp>
          <p:nvSpPr>
            <p:cNvPr id="29" name="지연 28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954632" y="2227239"/>
            <a:ext cx="643095" cy="1449543"/>
            <a:chOff x="5922335" y="1541721"/>
            <a:chExt cx="643095" cy="1449543"/>
          </a:xfrm>
        </p:grpSpPr>
        <p:sp>
          <p:nvSpPr>
            <p:cNvPr id="32" name="지연 31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744363" y="1700705"/>
            <a:ext cx="643095" cy="1449543"/>
            <a:chOff x="5922335" y="1541721"/>
            <a:chExt cx="643095" cy="1449543"/>
          </a:xfrm>
        </p:grpSpPr>
        <p:sp>
          <p:nvSpPr>
            <p:cNvPr id="35" name="지연 34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783662" y="1465858"/>
            <a:ext cx="643095" cy="1449543"/>
            <a:chOff x="5922335" y="1541721"/>
            <a:chExt cx="643095" cy="1449543"/>
          </a:xfrm>
        </p:grpSpPr>
        <p:sp>
          <p:nvSpPr>
            <p:cNvPr id="38" name="지연 37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397762" y="2907347"/>
            <a:ext cx="643095" cy="1449543"/>
            <a:chOff x="5922335" y="1541721"/>
            <a:chExt cx="643095" cy="1449543"/>
          </a:xfrm>
        </p:grpSpPr>
        <p:sp>
          <p:nvSpPr>
            <p:cNvPr id="41" name="지연 40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057825" y="2198689"/>
            <a:ext cx="643095" cy="1449543"/>
            <a:chOff x="5922335" y="1541721"/>
            <a:chExt cx="643095" cy="1449543"/>
          </a:xfrm>
        </p:grpSpPr>
        <p:sp>
          <p:nvSpPr>
            <p:cNvPr id="44" name="지연 43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463476" y="2635825"/>
            <a:ext cx="643095" cy="1449543"/>
            <a:chOff x="5922335" y="1541721"/>
            <a:chExt cx="643095" cy="1449543"/>
          </a:xfrm>
        </p:grpSpPr>
        <p:sp>
          <p:nvSpPr>
            <p:cNvPr id="3" name="지연 2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" name="타원 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/>
                <a:t>P</a:t>
              </a:r>
              <a:endParaRPr kumimoji="1" lang="ko-KR" altLang="en-US" dirty="0"/>
            </a:p>
          </p:txBody>
        </p:sp>
      </p:grpSp>
      <p:sp>
        <p:nvSpPr>
          <p:cNvPr id="46" name="타원 45"/>
          <p:cNvSpPr/>
          <p:nvPr/>
        </p:nvSpPr>
        <p:spPr>
          <a:xfrm>
            <a:off x="7473642" y="2439650"/>
            <a:ext cx="3582649" cy="24171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9521" y="2184816"/>
            <a:ext cx="1664208" cy="1816608"/>
          </a:xfrm>
          <a:prstGeom prst="rect">
            <a:avLst/>
          </a:prstGeom>
        </p:spPr>
      </p:pic>
      <p:sp>
        <p:nvSpPr>
          <p:cNvPr id="48" name="오른쪽 중괄호[R] 47"/>
          <p:cNvSpPr/>
          <p:nvPr/>
        </p:nvSpPr>
        <p:spPr>
          <a:xfrm rot="16200000">
            <a:off x="9977300" y="3053298"/>
            <a:ext cx="584616" cy="1274164"/>
          </a:xfrm>
          <a:prstGeom prst="rightBrace">
            <a:avLst>
              <a:gd name="adj1" fmla="val 39102"/>
              <a:gd name="adj2" fmla="val 582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9958800" y="2991265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1.5</a:t>
            </a:r>
            <a:r>
              <a:rPr kumimoji="1" lang="en-US" altLang="ko-KR" dirty="0"/>
              <a:t>m</a:t>
            </a:r>
            <a:endParaRPr kumimoji="1" lang="ko-KR" altLang="en-US" dirty="0"/>
          </a:p>
        </p:txBody>
      </p:sp>
      <p:grpSp>
        <p:nvGrpSpPr>
          <p:cNvPr id="56" name="그룹 55"/>
          <p:cNvGrpSpPr/>
          <p:nvPr/>
        </p:nvGrpSpPr>
        <p:grpSpPr>
          <a:xfrm>
            <a:off x="9386640" y="3470833"/>
            <a:ext cx="643095" cy="1449543"/>
            <a:chOff x="5922335" y="1541721"/>
            <a:chExt cx="643095" cy="1449543"/>
          </a:xfrm>
        </p:grpSpPr>
        <p:sp>
          <p:nvSpPr>
            <p:cNvPr id="57" name="지연 56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10242169" y="4001424"/>
            <a:ext cx="643095" cy="1449543"/>
            <a:chOff x="5922335" y="1541721"/>
            <a:chExt cx="643095" cy="1449543"/>
          </a:xfrm>
        </p:grpSpPr>
        <p:sp>
          <p:nvSpPr>
            <p:cNvPr id="63" name="지연 62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8474883" y="3907474"/>
            <a:ext cx="643095" cy="1449543"/>
            <a:chOff x="5922335" y="1541721"/>
            <a:chExt cx="643095" cy="1449543"/>
          </a:xfrm>
        </p:grpSpPr>
        <p:sp>
          <p:nvSpPr>
            <p:cNvPr id="66" name="지연 65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7" name="타원 66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7432682" y="3407271"/>
            <a:ext cx="643095" cy="1449543"/>
            <a:chOff x="5922335" y="1541721"/>
            <a:chExt cx="643095" cy="1449543"/>
          </a:xfrm>
        </p:grpSpPr>
        <p:sp>
          <p:nvSpPr>
            <p:cNvPr id="69" name="지연 68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0" name="타원 69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6892702" y="2907347"/>
            <a:ext cx="643095" cy="1449543"/>
            <a:chOff x="5922335" y="1541721"/>
            <a:chExt cx="643095" cy="1449543"/>
          </a:xfrm>
        </p:grpSpPr>
        <p:sp>
          <p:nvSpPr>
            <p:cNvPr id="81" name="지연 80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7958416" y="2635825"/>
            <a:ext cx="643095" cy="1449543"/>
            <a:chOff x="5922335" y="1541721"/>
            <a:chExt cx="643095" cy="1449543"/>
          </a:xfrm>
        </p:grpSpPr>
        <p:sp>
          <p:nvSpPr>
            <p:cNvPr id="87" name="지연 86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8" name="타원 87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/>
                <a:t>P</a:t>
              </a:r>
              <a:endParaRPr kumimoji="1" lang="ko-KR" altLang="en-US" dirty="0"/>
            </a:p>
          </p:txBody>
        </p:sp>
      </p:grpSp>
      <p:sp>
        <p:nvSpPr>
          <p:cNvPr id="89" name="오른쪽 화살표[R] 88"/>
          <p:cNvSpPr/>
          <p:nvPr/>
        </p:nvSpPr>
        <p:spPr>
          <a:xfrm>
            <a:off x="5873858" y="3175931"/>
            <a:ext cx="898901" cy="53167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13003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아래쪽 화살표[D] 3"/>
          <p:cNvSpPr/>
          <p:nvPr/>
        </p:nvSpPr>
        <p:spPr>
          <a:xfrm>
            <a:off x="728420" y="666427"/>
            <a:ext cx="945397" cy="595134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425844" y="666427"/>
            <a:ext cx="5532895" cy="1162373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1</a:t>
            </a:r>
            <a:r>
              <a:rPr kumimoji="1" lang="ko-KR" altLang="en-US" dirty="0" smtClean="0">
                <a:solidFill>
                  <a:schemeClr val="tx1"/>
                </a:solidFill>
              </a:rPr>
              <a:t>단계 </a:t>
            </a:r>
            <a:r>
              <a:rPr kumimoji="1" lang="en-US" altLang="ko-KR" dirty="0" smtClean="0">
                <a:solidFill>
                  <a:schemeClr val="tx1"/>
                </a:solidFill>
              </a:rPr>
              <a:t>:</a:t>
            </a:r>
            <a:r>
              <a:rPr kumimoji="1" lang="ko-KR" altLang="en-US" dirty="0" smtClean="0">
                <a:solidFill>
                  <a:schemeClr val="tx1"/>
                </a:solidFill>
              </a:rPr>
              <a:t> 기본 데미지 공식 삽입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  </a:t>
            </a:r>
            <a:r>
              <a:rPr kumimoji="1" lang="en-US" altLang="ko-KR" dirty="0" smtClean="0">
                <a:solidFill>
                  <a:schemeClr val="tx1"/>
                </a:solidFill>
              </a:rPr>
              <a:t>-</a:t>
            </a:r>
            <a:r>
              <a:rPr kumimoji="1" lang="ko-KR" altLang="en-US" dirty="0" smtClean="0">
                <a:solidFill>
                  <a:schemeClr val="tx1"/>
                </a:solidFill>
              </a:rPr>
              <a:t> 물리공격 </a:t>
            </a:r>
            <a:r>
              <a:rPr kumimoji="1" lang="en-US" altLang="ko-KR" dirty="0" smtClean="0">
                <a:solidFill>
                  <a:schemeClr val="tx1"/>
                </a:solidFill>
              </a:rPr>
              <a:t>: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str</a:t>
            </a:r>
            <a:r>
              <a:rPr kumimoji="1" lang="en-US" altLang="ko-KR" dirty="0" smtClean="0">
                <a:solidFill>
                  <a:schemeClr val="tx1"/>
                </a:solidFill>
              </a:rPr>
              <a:t> * 0.8 ~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str</a:t>
            </a:r>
            <a:r>
              <a:rPr kumimoji="1" lang="en-US" altLang="ko-KR" dirty="0" smtClean="0">
                <a:solidFill>
                  <a:schemeClr val="tx1"/>
                </a:solidFill>
              </a:rPr>
              <a:t> * 1.2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  </a:t>
            </a:r>
            <a:r>
              <a:rPr kumimoji="1" lang="en-US" altLang="ko-KR" dirty="0" smtClean="0">
                <a:solidFill>
                  <a:schemeClr val="tx1"/>
                </a:solidFill>
              </a:rPr>
              <a:t>-</a:t>
            </a:r>
            <a:r>
              <a:rPr kumimoji="1" lang="ko-KR" altLang="en-US" dirty="0" smtClean="0">
                <a:solidFill>
                  <a:schemeClr val="tx1"/>
                </a:solidFill>
              </a:rPr>
              <a:t> 마법공격 </a:t>
            </a:r>
            <a:r>
              <a:rPr kumimoji="1" lang="en-US" altLang="ko-KR" dirty="0" smtClean="0">
                <a:solidFill>
                  <a:schemeClr val="tx1"/>
                </a:solidFill>
              </a:rPr>
              <a:t>: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int</a:t>
            </a:r>
            <a:r>
              <a:rPr kumimoji="1" lang="en-US" altLang="ko-KR" dirty="0" smtClean="0">
                <a:solidFill>
                  <a:schemeClr val="tx1"/>
                </a:solidFill>
              </a:rPr>
              <a:t> * 1.5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25844" y="1968284"/>
            <a:ext cx="5532895" cy="1162373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2</a:t>
            </a:r>
            <a:r>
              <a:rPr kumimoji="1" lang="ko-KR" altLang="en-US" dirty="0" smtClean="0">
                <a:solidFill>
                  <a:schemeClr val="tx1"/>
                </a:solidFill>
              </a:rPr>
              <a:t>단계 </a:t>
            </a:r>
            <a:r>
              <a:rPr kumimoji="1" lang="en-US" altLang="ko-KR" dirty="0" smtClean="0">
                <a:solidFill>
                  <a:schemeClr val="tx1"/>
                </a:solidFill>
              </a:rPr>
              <a:t>:</a:t>
            </a:r>
            <a:r>
              <a:rPr kumimoji="1" lang="ko-KR" altLang="en-US" dirty="0" smtClean="0">
                <a:solidFill>
                  <a:schemeClr val="tx1"/>
                </a:solidFill>
              </a:rPr>
              <a:t> 크리티컬 발생 확률 계산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 - (</a:t>
            </a:r>
            <a:r>
              <a:rPr kumimoji="1" lang="ko-KR" altLang="en-US" dirty="0" smtClean="0">
                <a:solidFill>
                  <a:schemeClr val="tx1"/>
                </a:solidFill>
              </a:rPr>
              <a:t> 플레이어 발생 확률 </a:t>
            </a:r>
            <a:r>
              <a:rPr kumimoji="1" lang="mr-IN" altLang="ko-KR" dirty="0" smtClean="0">
                <a:solidFill>
                  <a:schemeClr val="tx1"/>
                </a:solidFill>
              </a:rPr>
              <a:t>–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대상 저항률 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-</a:t>
            </a:r>
            <a:r>
              <a:rPr kumimoji="1" lang="ko-KR" altLang="en-US" dirty="0" smtClean="0">
                <a:solidFill>
                  <a:schemeClr val="tx1"/>
                </a:solidFill>
              </a:rPr>
              <a:t> 발생확률 </a:t>
            </a:r>
            <a:r>
              <a:rPr kumimoji="1" lang="en-US" altLang="ko-KR" dirty="0" smtClean="0">
                <a:solidFill>
                  <a:schemeClr val="tx1"/>
                </a:solidFill>
              </a:rPr>
              <a:t>: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SQRT ( SQRT ( </a:t>
            </a:r>
            <a:r>
              <a:rPr kumimoji="1" lang="ko-KR" altLang="en-US" dirty="0" smtClean="0">
                <a:solidFill>
                  <a:schemeClr val="tx1"/>
                </a:solidFill>
              </a:rPr>
              <a:t>총 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agi</a:t>
            </a:r>
            <a:r>
              <a:rPr kumimoji="1" lang="en-US" altLang="ko-KR" dirty="0" smtClean="0">
                <a:solidFill>
                  <a:schemeClr val="tx1"/>
                </a:solidFill>
              </a:rPr>
              <a:t> * 500 ) ) * 3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-</a:t>
            </a:r>
            <a:r>
              <a:rPr kumimoji="1" lang="ko-KR" altLang="en-US" dirty="0" smtClean="0">
                <a:solidFill>
                  <a:schemeClr val="tx1"/>
                </a:solidFill>
              </a:rPr>
              <a:t> 저항률 </a:t>
            </a:r>
            <a:r>
              <a:rPr kumimoji="1" lang="en-US" altLang="ko-KR" dirty="0" smtClean="0">
                <a:solidFill>
                  <a:schemeClr val="tx1"/>
                </a:solidFill>
              </a:rPr>
              <a:t>: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SQRT ( SQRT ( </a:t>
            </a:r>
            <a:r>
              <a:rPr kumimoji="1" lang="ko-KR" altLang="en-US" dirty="0" smtClean="0">
                <a:solidFill>
                  <a:schemeClr val="tx1"/>
                </a:solidFill>
              </a:rPr>
              <a:t>총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def</a:t>
            </a:r>
            <a:r>
              <a:rPr kumimoji="1" lang="en-US" altLang="ko-KR" dirty="0" smtClean="0">
                <a:solidFill>
                  <a:schemeClr val="tx1"/>
                </a:solidFill>
              </a:rPr>
              <a:t> * 500 ) 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25844" y="3285637"/>
            <a:ext cx="5532895" cy="774917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3</a:t>
            </a:r>
            <a:r>
              <a:rPr kumimoji="1" lang="ko-KR" altLang="en-US" dirty="0" smtClean="0">
                <a:solidFill>
                  <a:schemeClr val="tx1"/>
                </a:solidFill>
              </a:rPr>
              <a:t>단계 </a:t>
            </a:r>
            <a:r>
              <a:rPr kumimoji="1" lang="en-US" altLang="ko-KR" dirty="0" smtClean="0">
                <a:solidFill>
                  <a:schemeClr val="tx1"/>
                </a:solidFill>
              </a:rPr>
              <a:t>:</a:t>
            </a:r>
            <a:r>
              <a:rPr kumimoji="1" lang="ko-KR" altLang="en-US" dirty="0" smtClean="0">
                <a:solidFill>
                  <a:schemeClr val="tx1"/>
                </a:solidFill>
              </a:rPr>
              <a:t> 방어력에 따른 데미지 감소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-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( 2</a:t>
            </a:r>
            <a:r>
              <a:rPr kumimoji="1" lang="ko-KR" altLang="en-US" dirty="0" smtClean="0">
                <a:solidFill>
                  <a:schemeClr val="tx1"/>
                </a:solidFill>
              </a:rPr>
              <a:t>단계까지의 데미지 </a:t>
            </a:r>
            <a:r>
              <a:rPr kumimoji="1" lang="mr-IN" altLang="ko-KR" dirty="0" smtClean="0">
                <a:solidFill>
                  <a:schemeClr val="tx1"/>
                </a:solidFill>
              </a:rPr>
              <a:t>–</a:t>
            </a:r>
            <a:r>
              <a:rPr kumimoji="1" lang="ko-KR" altLang="en-US" dirty="0" smtClean="0">
                <a:solidFill>
                  <a:schemeClr val="tx1"/>
                </a:solidFill>
              </a:rPr>
              <a:t> 대상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def</a:t>
            </a:r>
            <a:r>
              <a:rPr kumimoji="1" lang="en-US" altLang="ko-KR" dirty="0" smtClean="0">
                <a:solidFill>
                  <a:schemeClr val="tx1"/>
                </a:solidFill>
              </a:rPr>
              <a:t> 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25844" y="4215534"/>
            <a:ext cx="5532895" cy="1239869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4</a:t>
            </a:r>
            <a:r>
              <a:rPr kumimoji="1" lang="ko-KR" altLang="en-US" dirty="0" smtClean="0">
                <a:solidFill>
                  <a:schemeClr val="tx1"/>
                </a:solidFill>
              </a:rPr>
              <a:t>단계 </a:t>
            </a:r>
            <a:r>
              <a:rPr kumimoji="1" lang="en-US" altLang="ko-KR" dirty="0" smtClean="0">
                <a:solidFill>
                  <a:schemeClr val="tx1"/>
                </a:solidFill>
              </a:rPr>
              <a:t>:</a:t>
            </a:r>
            <a:r>
              <a:rPr kumimoji="1" lang="ko-KR" altLang="en-US" dirty="0" smtClean="0">
                <a:solidFill>
                  <a:schemeClr val="tx1"/>
                </a:solidFill>
              </a:rPr>
              <a:t> 레벨 차에 따른 데미지량 보정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-</a:t>
            </a:r>
            <a:r>
              <a:rPr kumimoji="1" lang="ko-KR" altLang="en-US" dirty="0" smtClean="0">
                <a:solidFill>
                  <a:schemeClr val="tx1"/>
                </a:solidFill>
              </a:rPr>
              <a:t> 대상과 레벨 동등 시 </a:t>
            </a:r>
            <a:r>
              <a:rPr kumimoji="1" lang="en-US" altLang="ko-KR" dirty="0" smtClean="0">
                <a:solidFill>
                  <a:schemeClr val="tx1"/>
                </a:solidFill>
              </a:rPr>
              <a:t>100%</a:t>
            </a:r>
            <a:r>
              <a:rPr kumimoji="1" lang="ko-KR" altLang="en-US" dirty="0" smtClean="0">
                <a:solidFill>
                  <a:schemeClr val="tx1"/>
                </a:solidFill>
              </a:rPr>
              <a:t>로 적용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-</a:t>
            </a:r>
            <a:r>
              <a:rPr kumimoji="1" lang="ko-KR" altLang="en-US" dirty="0" smtClean="0">
                <a:solidFill>
                  <a:schemeClr val="tx1"/>
                </a:solidFill>
              </a:rPr>
              <a:t> 상대방이 </a:t>
            </a:r>
            <a:r>
              <a:rPr kumimoji="1" lang="en-US" altLang="ko-KR" dirty="0" smtClean="0">
                <a:solidFill>
                  <a:schemeClr val="tx1"/>
                </a:solidFill>
              </a:rPr>
              <a:t>2</a:t>
            </a:r>
            <a:r>
              <a:rPr kumimoji="1" lang="ko-KR" altLang="en-US" dirty="0" smtClean="0">
                <a:solidFill>
                  <a:schemeClr val="tx1"/>
                </a:solidFill>
              </a:rPr>
              <a:t>레벨 단위로 높을 경우 </a:t>
            </a:r>
            <a:r>
              <a:rPr kumimoji="1" lang="en-US" altLang="ko-KR" dirty="0" smtClean="0">
                <a:solidFill>
                  <a:schemeClr val="tx1"/>
                </a:solidFill>
              </a:rPr>
              <a:t>10%</a:t>
            </a:r>
            <a:r>
              <a:rPr kumimoji="1" lang="ko-KR" altLang="en-US" dirty="0" smtClean="0">
                <a:solidFill>
                  <a:schemeClr val="tx1"/>
                </a:solidFill>
              </a:rPr>
              <a:t>식 차감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-</a:t>
            </a:r>
            <a:r>
              <a:rPr kumimoji="1" lang="ko-KR" altLang="en-US" dirty="0" smtClean="0">
                <a:solidFill>
                  <a:schemeClr val="tx1"/>
                </a:solidFill>
              </a:rPr>
              <a:t> 최대 </a:t>
            </a:r>
            <a:r>
              <a:rPr kumimoji="1" lang="en-US" altLang="ko-KR" dirty="0" smtClean="0">
                <a:solidFill>
                  <a:schemeClr val="tx1"/>
                </a:solidFill>
              </a:rPr>
              <a:t>50%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차감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25844" y="5610383"/>
            <a:ext cx="5532895" cy="526948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mtClean="0">
                <a:solidFill>
                  <a:schemeClr val="tx1"/>
                </a:solidFill>
              </a:rPr>
              <a:t>최종 데미지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8092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4" t="11222" b="20742"/>
          <a:stretch/>
        </p:blipFill>
        <p:spPr>
          <a:xfrm>
            <a:off x="1975393" y="1678897"/>
            <a:ext cx="4120607" cy="2098623"/>
          </a:xfrm>
          <a:prstGeom prst="rect">
            <a:avLst/>
          </a:prstGeom>
        </p:spPr>
      </p:pic>
      <p:sp>
        <p:nvSpPr>
          <p:cNvPr id="6" name="달 5"/>
          <p:cNvSpPr/>
          <p:nvPr/>
        </p:nvSpPr>
        <p:spPr>
          <a:xfrm>
            <a:off x="2203554" y="1678897"/>
            <a:ext cx="884420" cy="2098623"/>
          </a:xfrm>
          <a:prstGeom prst="moon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4" t="11222" b="20742"/>
          <a:stretch/>
        </p:blipFill>
        <p:spPr>
          <a:xfrm>
            <a:off x="6772246" y="1678897"/>
            <a:ext cx="4120607" cy="2098623"/>
          </a:xfrm>
          <a:prstGeom prst="rect">
            <a:avLst/>
          </a:prstGeom>
        </p:spPr>
      </p:pic>
      <p:sp>
        <p:nvSpPr>
          <p:cNvPr id="8" name="달 7"/>
          <p:cNvSpPr/>
          <p:nvPr/>
        </p:nvSpPr>
        <p:spPr>
          <a:xfrm>
            <a:off x="5866961" y="884418"/>
            <a:ext cx="3561852" cy="3477720"/>
          </a:xfrm>
          <a:prstGeom prst="moon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563067" y="824458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1</a:t>
            </a:r>
          </a:p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chain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아래로 구부러진 화살표[C] 11"/>
          <p:cNvSpPr/>
          <p:nvPr/>
        </p:nvSpPr>
        <p:spPr>
          <a:xfrm rot="6300000">
            <a:off x="3685811" y="1132819"/>
            <a:ext cx="1033810" cy="515208"/>
          </a:xfrm>
          <a:prstGeom prst="curved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446022" y="824458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3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chain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아래로 구부러진 화살표[C] 13"/>
          <p:cNvSpPr/>
          <p:nvPr/>
        </p:nvSpPr>
        <p:spPr>
          <a:xfrm rot="6300000">
            <a:off x="8568766" y="1132819"/>
            <a:ext cx="1033810" cy="515208"/>
          </a:xfrm>
          <a:prstGeom prst="curved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5" name="오른쪽 화살표[R] 14"/>
          <p:cNvSpPr/>
          <p:nvPr/>
        </p:nvSpPr>
        <p:spPr>
          <a:xfrm>
            <a:off x="4590432" y="1086017"/>
            <a:ext cx="3713601" cy="4572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0029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131950" y="7544596"/>
            <a:ext cx="1807913" cy="2415832"/>
            <a:chOff x="1666608" y="4580502"/>
            <a:chExt cx="1807913" cy="2415832"/>
          </a:xfrm>
        </p:grpSpPr>
        <p:sp>
          <p:nvSpPr>
            <p:cNvPr id="5" name="지연 4"/>
            <p:cNvSpPr/>
            <p:nvPr/>
          </p:nvSpPr>
          <p:spPr>
            <a:xfrm rot="5400000">
              <a:off x="1797430" y="4509271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지연 5"/>
            <p:cNvSpPr/>
            <p:nvPr/>
          </p:nvSpPr>
          <p:spPr>
            <a:xfrm rot="5400000">
              <a:off x="1877920" y="4585946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00B0F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텍스트 상자 6"/>
            <p:cNvSpPr txBox="1"/>
            <p:nvPr/>
          </p:nvSpPr>
          <p:spPr>
            <a:xfrm>
              <a:off x="1892475" y="528507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400" dirty="0" smtClean="0">
                  <a:solidFill>
                    <a:srgbClr val="FF0000"/>
                  </a:solidFill>
                </a:rPr>
                <a:t>기술점수</a:t>
              </a:r>
              <a:endParaRPr kumimoji="1" lang="ko-KR" altLang="en-US" sz="2400" dirty="0">
                <a:solidFill>
                  <a:srgbClr val="FF0000"/>
                </a:solidFill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608" y="5910484"/>
              <a:ext cx="1737360" cy="1085850"/>
            </a:xfrm>
            <a:prstGeom prst="rect">
              <a:avLst/>
            </a:prstGeom>
          </p:spPr>
        </p:pic>
      </p:grpSp>
      <p:sp>
        <p:nvSpPr>
          <p:cNvPr id="9" name="오른쪽 화살표[R] 8"/>
          <p:cNvSpPr/>
          <p:nvPr/>
        </p:nvSpPr>
        <p:spPr>
          <a:xfrm>
            <a:off x="2673173" y="8208431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85920" y="7192577"/>
            <a:ext cx="2230863" cy="2215389"/>
            <a:chOff x="-210126" y="5358811"/>
            <a:chExt cx="2230863" cy="2215389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0126" y="5358811"/>
              <a:ext cx="2230863" cy="1732480"/>
            </a:xfrm>
            <a:prstGeom prst="rect">
              <a:avLst/>
            </a:prstGeom>
          </p:spPr>
        </p:pic>
        <p:sp>
          <p:nvSpPr>
            <p:cNvPr id="12" name="텍스트 상자 11"/>
            <p:cNvSpPr txBox="1"/>
            <p:nvPr/>
          </p:nvSpPr>
          <p:spPr>
            <a:xfrm>
              <a:off x="94826" y="7050980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 smtClean="0"/>
                <a:t>공격행위</a:t>
              </a:r>
              <a:endParaRPr kumimoji="1" lang="ko-KR" altLang="en-US" sz="2800" dirty="0"/>
            </a:p>
          </p:txBody>
        </p:sp>
      </p:grpSp>
      <p:sp>
        <p:nvSpPr>
          <p:cNvPr id="17" name="텍스트 상자 16"/>
          <p:cNvSpPr txBox="1"/>
          <p:nvPr/>
        </p:nvSpPr>
        <p:spPr>
          <a:xfrm>
            <a:off x="2675060" y="7921002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 smtClean="0"/>
              <a:t>기술점수 획득</a:t>
            </a:r>
            <a:endParaRPr kumimoji="1" lang="ko-KR" altLang="en-US" sz="2000" b="1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7225700" y="8208431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7227586" y="7921002"/>
            <a:ext cx="1813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 smtClean="0"/>
              <a:t>기술점수 소모</a:t>
            </a:r>
            <a:endParaRPr kumimoji="1" lang="ko-KR" altLang="en-US" sz="2000" b="1" dirty="0"/>
          </a:p>
        </p:txBody>
      </p:sp>
      <p:grpSp>
        <p:nvGrpSpPr>
          <p:cNvPr id="2" name="그룹 1"/>
          <p:cNvGrpSpPr/>
          <p:nvPr/>
        </p:nvGrpSpPr>
        <p:grpSpPr>
          <a:xfrm>
            <a:off x="1164097" y="-995921"/>
            <a:ext cx="9863805" cy="995921"/>
            <a:chOff x="1309443" y="708349"/>
            <a:chExt cx="2107278" cy="212766"/>
          </a:xfrm>
        </p:grpSpPr>
        <p:sp>
          <p:nvSpPr>
            <p:cNvPr id="16" name="직사각형 15"/>
            <p:cNvSpPr/>
            <p:nvPr/>
          </p:nvSpPr>
          <p:spPr>
            <a:xfrm>
              <a:off x="1309443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244513" y="708349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29505" y="708349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814498" y="708349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599490" y="708349"/>
              <a:ext cx="172208" cy="212766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61000">
                  <a:schemeClr val="bg1"/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384482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169474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954467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739459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524451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698999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178707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792072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405439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018805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2632170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2245536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858903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472268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085634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텍스트 상자 2"/>
          <p:cNvSpPr txBox="1"/>
          <p:nvPr/>
        </p:nvSpPr>
        <p:spPr>
          <a:xfrm>
            <a:off x="1939953" y="1770686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 smtClean="0"/>
              <a:t>룬 지급</a:t>
            </a:r>
            <a:endParaRPr kumimoji="1" lang="ko-KR" altLang="en-US" sz="2400" dirty="0"/>
          </a:p>
        </p:txBody>
      </p:sp>
      <p:sp>
        <p:nvSpPr>
          <p:cNvPr id="40" name="오른쪽 화살표[R] 39"/>
          <p:cNvSpPr/>
          <p:nvPr/>
        </p:nvSpPr>
        <p:spPr>
          <a:xfrm>
            <a:off x="4925020" y="1228250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1" name="텍스트 상자 40"/>
          <p:cNvSpPr txBox="1"/>
          <p:nvPr/>
        </p:nvSpPr>
        <p:spPr>
          <a:xfrm>
            <a:off x="5183388" y="940821"/>
            <a:ext cx="1300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 smtClean="0"/>
              <a:t>스킬 사용</a:t>
            </a:r>
            <a:endParaRPr kumimoji="1" lang="ko-KR" altLang="en-US" sz="2000" b="1" dirty="0"/>
          </a:p>
        </p:txBody>
      </p:sp>
      <p:sp>
        <p:nvSpPr>
          <p:cNvPr id="42" name="직사각형 41"/>
          <p:cNvSpPr/>
          <p:nvPr/>
        </p:nvSpPr>
        <p:spPr>
          <a:xfrm>
            <a:off x="7266732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0746440" y="1330916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10359805" y="1330916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9973172" y="1330916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9586538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9199903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8813269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8426636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8040001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7653367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텍스트 상자 51"/>
          <p:cNvSpPr txBox="1"/>
          <p:nvPr/>
        </p:nvSpPr>
        <p:spPr>
          <a:xfrm>
            <a:off x="7321466" y="1770686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 smtClean="0"/>
              <a:t>스킬 요구량만큼 룬 소모</a:t>
            </a:r>
            <a:endParaRPr kumimoji="1" lang="ko-KR" altLang="en-US" sz="2400" dirty="0"/>
          </a:p>
        </p:txBody>
      </p:sp>
      <p:sp>
        <p:nvSpPr>
          <p:cNvPr id="53" name="직사각형 52"/>
          <p:cNvSpPr/>
          <p:nvPr/>
        </p:nvSpPr>
        <p:spPr>
          <a:xfrm>
            <a:off x="7266732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0746440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10359805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9973172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9586538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9199903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8813269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8426636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8040001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653367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텍스트 상자 62"/>
          <p:cNvSpPr txBox="1"/>
          <p:nvPr/>
        </p:nvSpPr>
        <p:spPr>
          <a:xfrm>
            <a:off x="7113079" y="5265000"/>
            <a:ext cx="400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 smtClean="0"/>
              <a:t>재사용 시간에 따라 룬 회복</a:t>
            </a:r>
            <a:endParaRPr kumimoji="1" lang="ko-KR" altLang="en-US" sz="2400" dirty="0"/>
          </a:p>
        </p:txBody>
      </p:sp>
      <p:sp>
        <p:nvSpPr>
          <p:cNvPr id="64" name="오른쪽 화살표[R] 63"/>
          <p:cNvSpPr/>
          <p:nvPr/>
        </p:nvSpPr>
        <p:spPr>
          <a:xfrm rot="5400000">
            <a:off x="8134109" y="3190782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5" name="오른쪽 화살표[R] 64"/>
          <p:cNvSpPr/>
          <p:nvPr/>
        </p:nvSpPr>
        <p:spPr>
          <a:xfrm rot="10800000">
            <a:off x="4925020" y="4744490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6" name="텍스트 상자 65"/>
          <p:cNvSpPr txBox="1"/>
          <p:nvPr/>
        </p:nvSpPr>
        <p:spPr>
          <a:xfrm>
            <a:off x="5415523" y="4471955"/>
            <a:ext cx="1300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 smtClean="0"/>
              <a:t>스킬 사용</a:t>
            </a:r>
            <a:endParaRPr kumimoji="1" lang="ko-KR" altLang="en-US" sz="2000" b="1" dirty="0"/>
          </a:p>
        </p:txBody>
      </p:sp>
      <p:sp>
        <p:nvSpPr>
          <p:cNvPr id="67" name="직사각형 66"/>
          <p:cNvSpPr/>
          <p:nvPr/>
        </p:nvSpPr>
        <p:spPr>
          <a:xfrm>
            <a:off x="698999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4178707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3792072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3405439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3018805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2632170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2245536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1858903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1472268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1085634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7" name="텍스트 상자 76"/>
          <p:cNvSpPr txBox="1"/>
          <p:nvPr/>
        </p:nvSpPr>
        <p:spPr>
          <a:xfrm>
            <a:off x="1086346" y="5265000"/>
            <a:ext cx="3082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 smtClean="0"/>
              <a:t>남은 룬중 추가 소모 </a:t>
            </a:r>
            <a:endParaRPr kumimoji="1" lang="ko-KR" altLang="en-US" sz="2400" dirty="0"/>
          </a:p>
        </p:txBody>
      </p:sp>
      <p:sp>
        <p:nvSpPr>
          <p:cNvPr id="13" name="직사각형 12"/>
          <p:cNvSpPr/>
          <p:nvPr/>
        </p:nvSpPr>
        <p:spPr>
          <a:xfrm>
            <a:off x="390872" y="416378"/>
            <a:ext cx="11169757" cy="602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3088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자유형 47"/>
          <p:cNvSpPr/>
          <p:nvPr/>
        </p:nvSpPr>
        <p:spPr>
          <a:xfrm rot="16200000">
            <a:off x="9721091" y="1004803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5" name="자유형 34"/>
          <p:cNvSpPr/>
          <p:nvPr/>
        </p:nvSpPr>
        <p:spPr>
          <a:xfrm rot="5400000">
            <a:off x="6357710" y="1674163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6" name="자유형 35"/>
          <p:cNvSpPr/>
          <p:nvPr/>
        </p:nvSpPr>
        <p:spPr>
          <a:xfrm rot="10800000">
            <a:off x="7718813" y="1674830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7" name="자유형 36"/>
          <p:cNvSpPr/>
          <p:nvPr/>
        </p:nvSpPr>
        <p:spPr>
          <a:xfrm rot="5400000">
            <a:off x="8358873" y="1674164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6" name="자유형 45"/>
          <p:cNvSpPr/>
          <p:nvPr/>
        </p:nvSpPr>
        <p:spPr>
          <a:xfrm rot="10800000">
            <a:off x="9721090" y="1674831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7" name="자유형 46"/>
          <p:cNvSpPr/>
          <p:nvPr/>
        </p:nvSpPr>
        <p:spPr>
          <a:xfrm rot="5400000">
            <a:off x="10361150" y="1674165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cxnSp>
        <p:nvCxnSpPr>
          <p:cNvPr id="4" name="직선 연결선[R] 3"/>
          <p:cNvCxnSpPr/>
          <p:nvPr/>
        </p:nvCxnSpPr>
        <p:spPr>
          <a:xfrm flipH="1">
            <a:off x="1679534" y="166185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2038376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2351349" y="1008418"/>
            <a:ext cx="436262" cy="403068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049" h="567328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lnTo>
                  <a:pt x="614049" y="246954"/>
                </a:ln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7" name="타원 6"/>
          <p:cNvSpPr/>
          <p:nvPr/>
        </p:nvSpPr>
        <p:spPr>
          <a:xfrm>
            <a:off x="1679534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8" name="직선 연결선[R] 7"/>
          <p:cNvCxnSpPr/>
          <p:nvPr/>
        </p:nvCxnSpPr>
        <p:spPr>
          <a:xfrm flipH="1" flipV="1">
            <a:off x="3675582" y="166185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자유형 8"/>
          <p:cNvSpPr/>
          <p:nvPr/>
        </p:nvSpPr>
        <p:spPr>
          <a:xfrm>
            <a:off x="4347397" y="100841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10" name="타원 9"/>
          <p:cNvSpPr/>
          <p:nvPr/>
        </p:nvSpPr>
        <p:spPr>
          <a:xfrm>
            <a:off x="3675582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11" name="타원 10"/>
          <p:cNvSpPr/>
          <p:nvPr/>
        </p:nvSpPr>
        <p:spPr>
          <a:xfrm>
            <a:off x="4034424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12" name="직선 연결선[R] 11"/>
          <p:cNvCxnSpPr/>
          <p:nvPr/>
        </p:nvCxnSpPr>
        <p:spPr>
          <a:xfrm flipH="1">
            <a:off x="4637929" y="166185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/>
          <p:cNvCxnSpPr/>
          <p:nvPr/>
        </p:nvCxnSpPr>
        <p:spPr>
          <a:xfrm flipH="1">
            <a:off x="2340128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/>
          <p:nvPr/>
        </p:nvCxnSpPr>
        <p:spPr>
          <a:xfrm>
            <a:off x="2340128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/>
          <p:cNvCxnSpPr/>
          <p:nvPr/>
        </p:nvCxnSpPr>
        <p:spPr>
          <a:xfrm>
            <a:off x="4336176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/>
          <p:cNvCxnSpPr/>
          <p:nvPr/>
        </p:nvCxnSpPr>
        <p:spPr>
          <a:xfrm flipH="1">
            <a:off x="4336176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상자 16"/>
          <p:cNvSpPr txBox="1"/>
          <p:nvPr/>
        </p:nvSpPr>
        <p:spPr>
          <a:xfrm>
            <a:off x="1801354" y="2489476"/>
            <a:ext cx="1072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50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/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400</a:t>
            </a:r>
            <a:endParaRPr kumimoji="1" lang="ko-KR" altLang="en-US" dirty="0"/>
          </a:p>
        </p:txBody>
      </p:sp>
      <p:sp>
        <p:nvSpPr>
          <p:cNvPr id="18" name="텍스트 상자 17"/>
          <p:cNvSpPr txBox="1"/>
          <p:nvPr/>
        </p:nvSpPr>
        <p:spPr>
          <a:xfrm>
            <a:off x="3724634" y="248947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100</a:t>
            </a:r>
            <a:r>
              <a:rPr kumimoji="1" lang="ko-KR" altLang="en-US" dirty="0" smtClean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cxnSp>
        <p:nvCxnSpPr>
          <p:cNvPr id="19" name="직선 연결선[R] 18"/>
          <p:cNvCxnSpPr/>
          <p:nvPr/>
        </p:nvCxnSpPr>
        <p:spPr>
          <a:xfrm flipH="1" flipV="1">
            <a:off x="5685895" y="166185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자유형 19"/>
          <p:cNvSpPr/>
          <p:nvPr/>
        </p:nvSpPr>
        <p:spPr>
          <a:xfrm>
            <a:off x="6357710" y="100841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1" name="타원 20"/>
          <p:cNvSpPr/>
          <p:nvPr/>
        </p:nvSpPr>
        <p:spPr>
          <a:xfrm>
            <a:off x="5685895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22" name="타원 21"/>
          <p:cNvSpPr/>
          <p:nvPr/>
        </p:nvSpPr>
        <p:spPr>
          <a:xfrm>
            <a:off x="6044737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23" name="직선 연결선[R] 22"/>
          <p:cNvCxnSpPr/>
          <p:nvPr/>
        </p:nvCxnSpPr>
        <p:spPr>
          <a:xfrm flipH="1">
            <a:off x="6648242" y="166185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/>
          <p:cNvCxnSpPr/>
          <p:nvPr/>
        </p:nvCxnSpPr>
        <p:spPr>
          <a:xfrm>
            <a:off x="6346489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/>
          <p:cNvCxnSpPr/>
          <p:nvPr/>
        </p:nvCxnSpPr>
        <p:spPr>
          <a:xfrm flipH="1">
            <a:off x="6346489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상자 25"/>
          <p:cNvSpPr txBox="1"/>
          <p:nvPr/>
        </p:nvSpPr>
        <p:spPr>
          <a:xfrm>
            <a:off x="5734948" y="248947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200</a:t>
            </a:r>
            <a:r>
              <a:rPr kumimoji="1" lang="ko-KR" altLang="en-US" dirty="0" smtClean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cxnSp>
        <p:nvCxnSpPr>
          <p:cNvPr id="27" name="직선 연결선[R] 26"/>
          <p:cNvCxnSpPr/>
          <p:nvPr/>
        </p:nvCxnSpPr>
        <p:spPr>
          <a:xfrm flipH="1" flipV="1">
            <a:off x="7696208" y="166185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자유형 27"/>
          <p:cNvSpPr/>
          <p:nvPr/>
        </p:nvSpPr>
        <p:spPr>
          <a:xfrm>
            <a:off x="8368023" y="100841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9" name="타원 28"/>
          <p:cNvSpPr/>
          <p:nvPr/>
        </p:nvSpPr>
        <p:spPr>
          <a:xfrm>
            <a:off x="7696208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30" name="타원 29"/>
          <p:cNvSpPr/>
          <p:nvPr/>
        </p:nvSpPr>
        <p:spPr>
          <a:xfrm>
            <a:off x="8055050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3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31" name="직선 연결선[R] 30"/>
          <p:cNvCxnSpPr/>
          <p:nvPr/>
        </p:nvCxnSpPr>
        <p:spPr>
          <a:xfrm flipH="1">
            <a:off x="8658555" y="166185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/>
          <p:cNvCxnSpPr/>
          <p:nvPr/>
        </p:nvCxnSpPr>
        <p:spPr>
          <a:xfrm>
            <a:off x="8356802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/>
          <p:cNvCxnSpPr/>
          <p:nvPr/>
        </p:nvCxnSpPr>
        <p:spPr>
          <a:xfrm flipH="1">
            <a:off x="8356802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텍스트 상자 33"/>
          <p:cNvSpPr txBox="1"/>
          <p:nvPr/>
        </p:nvSpPr>
        <p:spPr>
          <a:xfrm>
            <a:off x="7745261" y="248947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mtClean="0"/>
              <a:t>300</a:t>
            </a:r>
            <a:r>
              <a:rPr kumimoji="1" lang="ko-KR" altLang="en-US" dirty="0" smtClean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cxnSp>
        <p:nvCxnSpPr>
          <p:cNvPr id="38" name="직선 연결선[R] 37"/>
          <p:cNvCxnSpPr/>
          <p:nvPr/>
        </p:nvCxnSpPr>
        <p:spPr>
          <a:xfrm flipH="1" flipV="1">
            <a:off x="9698485" y="1661860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자유형 38"/>
          <p:cNvSpPr/>
          <p:nvPr/>
        </p:nvSpPr>
        <p:spPr>
          <a:xfrm>
            <a:off x="10370300" y="1008419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0" name="타원 39"/>
          <p:cNvSpPr/>
          <p:nvPr/>
        </p:nvSpPr>
        <p:spPr>
          <a:xfrm>
            <a:off x="9698485" y="1001266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41" name="타원 40"/>
          <p:cNvSpPr/>
          <p:nvPr/>
        </p:nvSpPr>
        <p:spPr>
          <a:xfrm>
            <a:off x="10057327" y="1360108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4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42" name="직선 연결선[R] 41"/>
          <p:cNvCxnSpPr/>
          <p:nvPr/>
        </p:nvCxnSpPr>
        <p:spPr>
          <a:xfrm flipH="1">
            <a:off x="10660832" y="1661860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/>
          <p:cNvCxnSpPr/>
          <p:nvPr/>
        </p:nvCxnSpPr>
        <p:spPr>
          <a:xfrm>
            <a:off x="10359079" y="1001266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/>
          <p:cNvCxnSpPr/>
          <p:nvPr/>
        </p:nvCxnSpPr>
        <p:spPr>
          <a:xfrm flipH="1">
            <a:off x="10359079" y="1963613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텍스트 상자 44"/>
          <p:cNvSpPr txBox="1"/>
          <p:nvPr/>
        </p:nvSpPr>
        <p:spPr>
          <a:xfrm>
            <a:off x="9747538" y="2489477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mtClean="0"/>
              <a:t>400</a:t>
            </a:r>
            <a:r>
              <a:rPr kumimoji="1" lang="ko-KR" altLang="en-US" smtClean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sp>
        <p:nvSpPr>
          <p:cNvPr id="49" name="텍스트 상자 48"/>
          <p:cNvSpPr txBox="1"/>
          <p:nvPr/>
        </p:nvSpPr>
        <p:spPr>
          <a:xfrm>
            <a:off x="1153744" y="2847680"/>
            <a:ext cx="2367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현재 발열 </a:t>
            </a:r>
            <a:r>
              <a:rPr kumimoji="1" lang="en-US" altLang="ko-KR" dirty="0" smtClean="0"/>
              <a:t>/</a:t>
            </a:r>
            <a:r>
              <a:rPr kumimoji="1" lang="ko-KR" altLang="en-US" dirty="0" smtClean="0"/>
              <a:t> 최대발열</a:t>
            </a:r>
            <a:endParaRPr kumimoji="1" lang="ko-KR" altLang="en-US" dirty="0"/>
          </a:p>
        </p:txBody>
      </p:sp>
      <p:sp>
        <p:nvSpPr>
          <p:cNvPr id="50" name="텍스트 상자 49"/>
          <p:cNvSpPr txBox="1"/>
          <p:nvPr/>
        </p:nvSpPr>
        <p:spPr>
          <a:xfrm>
            <a:off x="1855059" y="617129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smtClean="0"/>
              <a:t>효과 없음</a:t>
            </a:r>
            <a:endParaRPr kumimoji="1" lang="ko-KR" altLang="en-US" sz="1400" dirty="0"/>
          </a:p>
        </p:txBody>
      </p:sp>
      <p:sp>
        <p:nvSpPr>
          <p:cNvPr id="51" name="텍스트 상자 50"/>
          <p:cNvSpPr txBox="1"/>
          <p:nvPr/>
        </p:nvSpPr>
        <p:spPr>
          <a:xfrm>
            <a:off x="3694016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발열 </a:t>
            </a:r>
            <a:r>
              <a:rPr kumimoji="1" lang="en-US" altLang="ko-KR" sz="1400" dirty="0" smtClean="0"/>
              <a:t>1</a:t>
            </a:r>
            <a:r>
              <a:rPr kumimoji="1" lang="ko-KR" altLang="en-US" sz="1400" dirty="0" smtClean="0"/>
              <a:t>개 누적</a:t>
            </a:r>
            <a:endParaRPr kumimoji="1" lang="ko-KR" altLang="en-US" sz="1400" dirty="0"/>
          </a:p>
        </p:txBody>
      </p:sp>
      <p:sp>
        <p:nvSpPr>
          <p:cNvPr id="52" name="텍스트 상자 51"/>
          <p:cNvSpPr txBox="1"/>
          <p:nvPr/>
        </p:nvSpPr>
        <p:spPr>
          <a:xfrm>
            <a:off x="5667146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 smtClean="0"/>
              <a:t>2</a:t>
            </a:r>
            <a:r>
              <a:rPr kumimoji="1" lang="ko-KR" altLang="en-US" sz="1400" dirty="0" smtClean="0"/>
              <a:t>개 </a:t>
            </a:r>
            <a:r>
              <a:rPr kumimoji="1" lang="ko-KR" altLang="en-US" sz="1400" dirty="0"/>
              <a:t>누적</a:t>
            </a:r>
          </a:p>
        </p:txBody>
      </p:sp>
      <p:sp>
        <p:nvSpPr>
          <p:cNvPr id="53" name="텍스트 상자 52"/>
          <p:cNvSpPr txBox="1"/>
          <p:nvPr/>
        </p:nvSpPr>
        <p:spPr>
          <a:xfrm>
            <a:off x="7701873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 smtClean="0"/>
              <a:t>3</a:t>
            </a:r>
            <a:r>
              <a:rPr kumimoji="1" lang="ko-KR" altLang="en-US" sz="1400" dirty="0" smtClean="0"/>
              <a:t>개 </a:t>
            </a:r>
            <a:r>
              <a:rPr kumimoji="1" lang="ko-KR" altLang="en-US" sz="1400" dirty="0"/>
              <a:t>누적</a:t>
            </a:r>
          </a:p>
        </p:txBody>
      </p:sp>
      <p:sp>
        <p:nvSpPr>
          <p:cNvPr id="54" name="텍스트 상자 53"/>
          <p:cNvSpPr txBox="1"/>
          <p:nvPr/>
        </p:nvSpPr>
        <p:spPr>
          <a:xfrm>
            <a:off x="9711246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 smtClean="0"/>
              <a:t>4</a:t>
            </a:r>
            <a:r>
              <a:rPr kumimoji="1" lang="ko-KR" altLang="en-US" sz="1400" dirty="0" smtClean="0"/>
              <a:t>개 </a:t>
            </a:r>
            <a:r>
              <a:rPr kumimoji="1" lang="ko-KR" altLang="en-US" sz="1400" dirty="0"/>
              <a:t>누적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1153744" y="416379"/>
            <a:ext cx="10406885" cy="30126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210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211354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353968" y="3180789"/>
            <a:ext cx="635645" cy="7853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560345" y="3180789"/>
            <a:ext cx="635645" cy="7853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766721" y="3180789"/>
            <a:ext cx="635645" cy="7853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973097" y="3180789"/>
            <a:ext cx="635645" cy="785348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1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179473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385850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592226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798602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004978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오른쪽 대괄호[R] 19"/>
          <p:cNvSpPr/>
          <p:nvPr/>
        </p:nvSpPr>
        <p:spPr>
          <a:xfrm rot="16200000">
            <a:off x="5869965" y="-1282289"/>
            <a:ext cx="461037" cy="7778259"/>
          </a:xfrm>
          <a:prstGeom prst="rightBracket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4841177" y="1771281"/>
            <a:ext cx="2518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dirty="0" smtClean="0"/>
              <a:t>총 기술점수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80711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11490</TotalTime>
  <Words>2559</Words>
  <Application>Microsoft Macintosh PowerPoint</Application>
  <PresentationFormat>와이드스크린</PresentationFormat>
  <Paragraphs>949</Paragraphs>
  <Slides>64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68" baseType="lpstr">
      <vt:lpstr>맑은 고딕</vt:lpstr>
      <vt:lpstr>Mangal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신창섭</dc:creator>
  <cp:lastModifiedBy>신창섭</cp:lastModifiedBy>
  <cp:revision>1814</cp:revision>
  <dcterms:created xsi:type="dcterms:W3CDTF">2016-08-04T08:48:25Z</dcterms:created>
  <dcterms:modified xsi:type="dcterms:W3CDTF">2016-12-19T13:46:09Z</dcterms:modified>
</cp:coreProperties>
</file>